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autoCompressPictures="0">
  <p:sldMasterIdLst>
    <p:sldMasterId id="2147483648" r:id="rId1"/>
    <p:sldMasterId id="2147483669" r:id="rId2"/>
  </p:sldMasterIdLst>
  <p:notesMasterIdLst>
    <p:notesMasterId r:id="rId29"/>
  </p:notesMasterIdLst>
  <p:sldIdLst>
    <p:sldId id="256" r:id="rId3"/>
    <p:sldId id="301" r:id="rId4"/>
    <p:sldId id="291" r:id="rId5"/>
    <p:sldId id="292" r:id="rId6"/>
    <p:sldId id="293" r:id="rId7"/>
    <p:sldId id="297" r:id="rId8"/>
    <p:sldId id="298" r:id="rId9"/>
    <p:sldId id="304" r:id="rId10"/>
    <p:sldId id="305" r:id="rId11"/>
    <p:sldId id="307" r:id="rId12"/>
    <p:sldId id="299" r:id="rId13"/>
    <p:sldId id="308" r:id="rId14"/>
    <p:sldId id="314" r:id="rId15"/>
    <p:sldId id="315" r:id="rId16"/>
    <p:sldId id="316" r:id="rId17"/>
    <p:sldId id="317" r:id="rId18"/>
    <p:sldId id="318" r:id="rId19"/>
    <p:sldId id="319" r:id="rId20"/>
    <p:sldId id="322" r:id="rId21"/>
    <p:sldId id="324" r:id="rId22"/>
    <p:sldId id="332" r:id="rId23"/>
    <p:sldId id="326" r:id="rId24"/>
    <p:sldId id="331" r:id="rId25"/>
    <p:sldId id="328" r:id="rId26"/>
    <p:sldId id="329" r:id="rId27"/>
    <p:sldId id="330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73"/>
    <p:restoredTop sz="94541"/>
  </p:normalViewPr>
  <p:slideViewPr>
    <p:cSldViewPr snapToGrid="0" snapToObjects="1">
      <p:cViewPr varScale="1">
        <p:scale>
          <a:sx n="124" d="100"/>
          <a:sy n="124" d="100"/>
        </p:scale>
        <p:origin x="9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C8B7E5-5762-4443-A14A-3C3099CEE95D}" type="datetimeFigureOut">
              <a:rPr lang="en-US" smtClean="0"/>
              <a:t>11/6/21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BA436A-B0C8-674C-8EF3-31B74352B6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961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Parler</a:t>
            </a:r>
            <a:r>
              <a:rPr lang="en-US" dirty="0"/>
              <a:t> de exact solutions pour passer au deep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A436A-B0C8-674C-8EF3-31B74352B67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789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Up to a chosen constant |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A436A-B0C8-674C-8EF3-31B74352B6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90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called asynchronous because it relies on n workers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A436A-B0C8-674C-8EF3-31B74352B6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26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A436A-B0C8-674C-8EF3-31B74352B6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89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states different in a way that is not related/cause by the agent will have the same embedding | error constitutes the intrinsic reward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BA436A-B0C8-674C-8EF3-31B74352B6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289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C2E7891E-7ED2-0F47-9770-8BF02E7B51DC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0D5A1-CD62-F748-B129-CD87F85F42A2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64D853-B06A-D949-BD63-D87BAD2ED551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D8954-094C-2344-81A0-46F56F9C039B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3D1A16-1ED3-6C43-9FC3-F2FD393DEC21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8A61FC-F04C-4340-882C-D30ECFD95252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242D5-14A8-3745-A329-13C56877A3E8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CAF90-87BA-4541-B09F-39E74FD2333D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8E54C-0B67-A948-9C62-89D5FFE86640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7D5077-67D7-EC4C-9B8D-2D90E4639B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1C7C429-7666-F243-A55A-29D0C60E6F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0D50322-B141-FC4D-A518-87D7EFC46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70491-E9E9-9548-B046-C24FEA1EAB9C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953F031-3188-CE48-9CD1-B872D6D75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38D7662-E674-254E-B0CA-43F76748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81136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0D34F7-6F3F-7F4A-B830-6E2E96D40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510A9D-D3B4-4B4D-945F-8AFE4DFF49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CBBCB92-AB6E-AC42-ABE0-67A9A1321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B1F71-55EF-8A44-B732-92B1582FB664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B9BD17D-5A4A-6B4E-8D9D-51C161DC5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7B5794E-8196-454F-A268-448100781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091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8EC7F-C6BC-DE4C-AA2C-BAF22B9D2F48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2C17D9-8B90-B442-8396-43771356A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39E7520-49F1-1F44-8A3C-E56E8D6A28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106893-B994-EB40-9CFF-5F6E7A792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14623-002E-4847-A620-9FAF5265AB5A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498981-B4A7-1B4C-B956-A3DC046FC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9E541E-8C3D-7940-A4BB-50CD11E83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4507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5221B5-FD13-0045-BFD6-6E180B607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EAEA8D-E89E-BC4B-AAE5-FECD862A48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D328B7-D514-7743-9531-7FC18294BA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F8F4C6-9B66-FB40-B49A-E8842BB52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975A6-4244-A743-89DD-5C2C55A92D74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4F8DC24-04E5-C44F-BAA0-3AE73BC26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2363E11-50A3-3849-9116-2CF19A8D7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89356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2F9319-2E55-614E-B922-84797B548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B333B8C-3728-8144-9821-8184CEF6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5949F84-1E5F-C641-8925-E7846DCF4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DA160DA-9D77-3C4B-AED1-0F8B3762BD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E2B5671-BCB2-814E-8B35-42136AFDB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12B0923-058F-7646-A586-364F0EFC2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EAD8D-4A2C-D042-A90F-87A61A7D83F8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0DD2D13-A275-5249-9DD5-F22DA1AE2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81D13EF-6F9E-ED4D-880B-5ACE63ACB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1268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F6AD8A-585D-C849-8404-E0465C182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32482B-B5E7-8B40-A599-1FE3D3E7C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4568FD-7B61-034C-AC60-6382EA05F747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921E0E-121D-B04B-9A9F-52ACB8B4F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3CC82AA-5F5E-224D-867F-E13872E8C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4775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CEA29DF-90C7-5C45-8C70-516E28D64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6CBD8-F04F-2F4D-9F82-6A5FD139B5C1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5426FBB-137E-4C4C-A7FA-D2F3FEA4D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3DB8C6-6A4E-B44E-876B-1AC173FAB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408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4C2D53-065F-394B-AA05-62F032788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FAF53C-7B05-4F49-8566-901FF9998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2339527-48D5-A945-B955-EDB49DA66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694AA2-2244-584E-8E2D-508F58745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640241-A411-4849-A11A-280DC8CBC26B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538DDD-7476-9545-BA52-CBC67D4DB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742D2E5-ECC5-5840-A25C-C711C0888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42216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B5A47F-0435-C044-AFBC-CEC155C18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58DEBFC-10C7-D446-9A0C-B2051B0672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AD6E3B7-3A60-A64E-BCEA-454B6F583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4E2A0E8-BCF8-3B4C-92E1-F33CC8956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641E9-1BCF-7F4B-ACE7-1C350C3A1C10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E57401-7FAA-094F-96E3-5E4DF0826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C779ADD-62AD-EA4E-A695-2819CA3B5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3688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1EE56C-4877-D149-8FF0-14C5D5C2D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824534-7E02-0848-96E1-102EB3828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65B64E0-3C33-4141-B3C6-3B3944F04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D89ED6-97AD-F54E-AA94-BE297161FF11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FB751C5-0B92-604A-9B7D-EFB46212D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84AA428-1E8C-DF4B-BA58-64DFAA49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3051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C0F59620-E22B-A344-87EF-945E8A21B6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C023D37-F18F-8E40-AE47-72B897980F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863CF1-3D7D-634B-919B-BAC2F3466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F8672-33A4-1141-9ACF-A9FC2AC4E383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18108B-FE47-5A4C-A64D-6B5CDFD93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98E49B-0C55-0446-A6D0-E057A0977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00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B3C7-BAD0-8341-BE16-2D30530BC434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2C363-EA5F-1747-9DE6-C22DD3A35BF0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8D0B9-44F6-094F-9853-0093D766333C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F1449-6BEB-B440-9551-4F916827D944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965B9-B748-C248-8109-84C6C3D9AF1D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5800B-39F3-AE49-81C3-6B52D042C58A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38BD2-8999-A54D-8141-B9E06F7B80CA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902E5-C748-9140-8CC3-05C205FA85B8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AE36CC20-3420-6644-9C8F-EA44EA2FD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4A9012A-2023-FC4A-8E7C-471128CB10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8BCEB00-AC72-8F47-89F5-0C3205958C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B8BCC-9626-CD4C-97ED-73D714CB68BA}" type="datetime1">
              <a:rPr lang="fr-FR" smtClean="0"/>
              <a:t>06/11/2021</a:t>
            </a:fld>
            <a:endParaRPr lang="en-US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3B93AB-C905-B647-9D5C-56028C1E21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515BB0-F0E8-7E4A-92EE-3FA3AEAAC7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02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4.tiff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DD3FC97-D5BE-B64E-B701-88ADEDFC8A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0212" y="2643380"/>
            <a:ext cx="8791575" cy="1571239"/>
          </a:xfrm>
        </p:spPr>
        <p:txBody>
          <a:bodyPr/>
          <a:lstStyle/>
          <a:p>
            <a:pPr algn="ctr"/>
            <a:r>
              <a:rPr lang="en-US" dirty="0"/>
              <a:t>Deep reinforcement learning applied to doom</a:t>
            </a:r>
          </a:p>
        </p:txBody>
      </p:sp>
    </p:spTree>
    <p:extLst>
      <p:ext uri="{BB962C8B-B14F-4D97-AF65-F5344CB8AC3E}">
        <p14:creationId xmlns:p14="http://schemas.microsoft.com/office/powerpoint/2010/main" val="4172215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ZoneTexte 28">
            <a:extLst>
              <a:ext uri="{FF2B5EF4-FFF2-40B4-BE49-F238E27FC236}">
                <a16:creationId xmlns:a16="http://schemas.microsoft.com/office/drawing/2014/main" id="{62E0A292-3C64-2546-8F68-1F3801E7108C}"/>
              </a:ext>
            </a:extLst>
          </p:cNvPr>
          <p:cNvSpPr txBox="1"/>
          <p:nvPr/>
        </p:nvSpPr>
        <p:spPr>
          <a:xfrm>
            <a:off x="1311730" y="4088771"/>
            <a:ext cx="19224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Two streams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1395596-754D-1D45-8B4A-352E8619EE7D}"/>
              </a:ext>
            </a:extLst>
          </p:cNvPr>
          <p:cNvGrpSpPr/>
          <p:nvPr/>
        </p:nvGrpSpPr>
        <p:grpSpPr>
          <a:xfrm>
            <a:off x="3234147" y="1581985"/>
            <a:ext cx="5518874" cy="1968500"/>
            <a:chOff x="3484337" y="1878693"/>
            <a:chExt cx="5518874" cy="1968500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086B7965-01C9-3E46-9FBD-2F69A46FE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4337" y="1878693"/>
              <a:ext cx="5397500" cy="1968500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6897BE88-1B99-4C47-BF63-93F3D87F1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92011" y="2637609"/>
              <a:ext cx="711200" cy="266700"/>
            </a:xfrm>
            <a:prstGeom prst="rect">
              <a:avLst/>
            </a:prstGeom>
          </p:spPr>
        </p:pic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B2652EB6-9E56-0242-890B-11CC42BE9AF1}"/>
              </a:ext>
            </a:extLst>
          </p:cNvPr>
          <p:cNvSpPr txBox="1"/>
          <p:nvPr/>
        </p:nvSpPr>
        <p:spPr>
          <a:xfrm>
            <a:off x="3645994" y="4088771"/>
            <a:ext cx="693491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 stream : estimates </a:t>
            </a:r>
            <a:r>
              <a:rPr lang="en-US" dirty="0">
                <a:solidFill>
                  <a:srgbClr val="C00000"/>
                </a:solidFill>
              </a:rPr>
              <a:t>value function </a:t>
            </a:r>
            <a:r>
              <a:rPr lang="en-US" dirty="0"/>
              <a:t>at state 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Advantage stream : estimates </a:t>
            </a:r>
            <a:r>
              <a:rPr lang="en-US" dirty="0">
                <a:solidFill>
                  <a:srgbClr val="C00000"/>
                </a:solidFill>
              </a:rPr>
              <a:t>advantage</a:t>
            </a:r>
            <a:r>
              <a:rPr lang="en-US" dirty="0"/>
              <a:t> for each action a at state s  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401BD5F6-B560-DC48-8DD0-E71FD3D28ECC}"/>
              </a:ext>
            </a:extLst>
          </p:cNvPr>
          <p:cNvSpPr txBox="1"/>
          <p:nvPr/>
        </p:nvSpPr>
        <p:spPr>
          <a:xfrm>
            <a:off x="1311730" y="5112028"/>
            <a:ext cx="19224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Aggregation layer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019141E-DDD7-8A44-B651-A20CEA23C798}"/>
              </a:ext>
            </a:extLst>
          </p:cNvPr>
          <p:cNvSpPr txBox="1"/>
          <p:nvPr/>
        </p:nvSpPr>
        <p:spPr>
          <a:xfrm>
            <a:off x="3645995" y="5112028"/>
            <a:ext cx="337329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Estimates </a:t>
            </a:r>
            <a:r>
              <a:rPr lang="en-US" dirty="0">
                <a:solidFill>
                  <a:srgbClr val="C00000"/>
                </a:solidFill>
              </a:rPr>
              <a:t>Q values</a:t>
            </a:r>
            <a:r>
              <a:rPr lang="en-US" dirty="0"/>
              <a:t> as follows :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A31F02F-90C8-5247-A6A7-71CCBA3A0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5482" y="5791739"/>
            <a:ext cx="5270500" cy="762000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EBE13D68-7DC7-1C4C-9D0C-E4BBDD7F09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9673" y="3283785"/>
            <a:ext cx="723900" cy="2667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DB69FD5-5AA4-1640-B8C4-05FCEA4B3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1927" y="1643212"/>
            <a:ext cx="482600" cy="266700"/>
          </a:xfrm>
          <a:prstGeom prst="rect">
            <a:avLst/>
          </a:prstGeom>
        </p:spPr>
      </p:pic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143001" y="1143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dUELlING deep Q-learning</a:t>
            </a:r>
            <a:endParaRPr lang="en-US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FC5DB4F-84E8-724D-B35B-818819AF8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785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78F1AA03-4044-024B-87BC-10C922E3D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1431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PRIORITIZED EXPERIENCE REPLAY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98A87B7-94D4-3041-87F0-DAA0CBB76207}"/>
              </a:ext>
            </a:extLst>
          </p:cNvPr>
          <p:cNvSpPr txBox="1"/>
          <p:nvPr/>
        </p:nvSpPr>
        <p:spPr>
          <a:xfrm>
            <a:off x="1611085" y="1889759"/>
            <a:ext cx="7785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Instead of </a:t>
            </a:r>
            <a:r>
              <a:rPr lang="en-US" dirty="0">
                <a:solidFill>
                  <a:srgbClr val="C00000"/>
                </a:solidFill>
              </a:rPr>
              <a:t>uniformly</a:t>
            </a:r>
            <a:r>
              <a:rPr lang="en-US" dirty="0"/>
              <a:t> sampling experiences, we </a:t>
            </a:r>
            <a:r>
              <a:rPr lang="en-US" dirty="0">
                <a:solidFill>
                  <a:srgbClr val="C00000"/>
                </a:solidFill>
              </a:rPr>
              <a:t>prioritize</a:t>
            </a:r>
            <a:r>
              <a:rPr lang="en-US" dirty="0"/>
              <a:t> those with </a:t>
            </a:r>
            <a:r>
              <a:rPr lang="en-US" dirty="0">
                <a:solidFill>
                  <a:srgbClr val="C00000"/>
                </a:solidFill>
              </a:rPr>
              <a:t>high TD error</a:t>
            </a:r>
            <a:r>
              <a:rPr lang="en-US" dirty="0"/>
              <a:t>   to improve training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6377513-DDE0-4147-8874-23A017D3BE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780" y="1985847"/>
            <a:ext cx="101600" cy="19050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F88F4FE-610D-134A-96F3-EBC26DC5DA0D}"/>
              </a:ext>
            </a:extLst>
          </p:cNvPr>
          <p:cNvSpPr txBox="1"/>
          <p:nvPr/>
        </p:nvSpPr>
        <p:spPr>
          <a:xfrm>
            <a:off x="1721033" y="3100098"/>
            <a:ext cx="192241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Proportional prioritization</a:t>
            </a:r>
          </a:p>
        </p:txBody>
      </p:sp>
      <p:sp>
        <p:nvSpPr>
          <p:cNvPr id="10" name="Flèche vers la droite 9">
            <a:extLst>
              <a:ext uri="{FF2B5EF4-FFF2-40B4-BE49-F238E27FC236}">
                <a16:creationId xmlns:a16="http://schemas.microsoft.com/office/drawing/2014/main" id="{C25175A8-A578-A740-86AD-87213A155115}"/>
              </a:ext>
            </a:extLst>
          </p:cNvPr>
          <p:cNvSpPr/>
          <p:nvPr/>
        </p:nvSpPr>
        <p:spPr>
          <a:xfrm>
            <a:off x="4013294" y="3323518"/>
            <a:ext cx="387841" cy="20900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26CA87E-A7C4-A449-8797-EB7488C6BA02}"/>
              </a:ext>
            </a:extLst>
          </p:cNvPr>
          <p:cNvGrpSpPr/>
          <p:nvPr/>
        </p:nvGrpSpPr>
        <p:grpSpPr>
          <a:xfrm>
            <a:off x="6273653" y="3188829"/>
            <a:ext cx="3788004" cy="419100"/>
            <a:chOff x="6273653" y="3188829"/>
            <a:chExt cx="3788004" cy="41910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DB29F4F3-E7DF-E546-9825-4AA7CD7759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3557" y="3247613"/>
              <a:ext cx="1308100" cy="266700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65D00521-6AEB-194E-92A4-481610DBF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3653" y="3188829"/>
              <a:ext cx="1435100" cy="419100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9CE3AAE-25AB-874B-983D-6B0AE4D53C19}"/>
                </a:ext>
              </a:extLst>
            </p:cNvPr>
            <p:cNvSpPr txBox="1"/>
            <p:nvPr/>
          </p:nvSpPr>
          <p:spPr>
            <a:xfrm>
              <a:off x="7939418" y="3206247"/>
              <a:ext cx="627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with</a:t>
              </a:r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C286F994-1E3B-D74E-A862-99E2C36F6151}"/>
              </a:ext>
            </a:extLst>
          </p:cNvPr>
          <p:cNvSpPr txBox="1"/>
          <p:nvPr/>
        </p:nvSpPr>
        <p:spPr>
          <a:xfrm>
            <a:off x="4637651" y="3213713"/>
            <a:ext cx="135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Probabilities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CC01B6F-B59D-FB4A-BAC6-D09C2663B729}"/>
              </a:ext>
            </a:extLst>
          </p:cNvPr>
          <p:cNvSpPr txBox="1"/>
          <p:nvPr/>
        </p:nvSpPr>
        <p:spPr>
          <a:xfrm>
            <a:off x="5068387" y="3746429"/>
            <a:ext cx="1636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Introduces bias</a:t>
            </a:r>
          </a:p>
        </p:txBody>
      </p:sp>
      <p:sp>
        <p:nvSpPr>
          <p:cNvPr id="18" name="Chevron 17">
            <a:extLst>
              <a:ext uri="{FF2B5EF4-FFF2-40B4-BE49-F238E27FC236}">
                <a16:creationId xmlns:a16="http://schemas.microsoft.com/office/drawing/2014/main" id="{903F3DBD-5189-AD4B-97BD-24576FA767B7}"/>
              </a:ext>
            </a:extLst>
          </p:cNvPr>
          <p:cNvSpPr/>
          <p:nvPr/>
        </p:nvSpPr>
        <p:spPr>
          <a:xfrm>
            <a:off x="4754879" y="3857974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lèche vers la droite 18">
            <a:extLst>
              <a:ext uri="{FF2B5EF4-FFF2-40B4-BE49-F238E27FC236}">
                <a16:creationId xmlns:a16="http://schemas.microsoft.com/office/drawing/2014/main" id="{E3BC9FA1-4141-C34D-92D0-48F2F2B854CC}"/>
              </a:ext>
            </a:extLst>
          </p:cNvPr>
          <p:cNvSpPr/>
          <p:nvPr/>
        </p:nvSpPr>
        <p:spPr>
          <a:xfrm rot="5400000">
            <a:off x="5615064" y="4564488"/>
            <a:ext cx="387841" cy="209006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290F983-C525-5647-BF82-2FBBD0F4A526}"/>
              </a:ext>
            </a:extLst>
          </p:cNvPr>
          <p:cNvSpPr txBox="1"/>
          <p:nvPr/>
        </p:nvSpPr>
        <p:spPr>
          <a:xfrm>
            <a:off x="1739425" y="5187600"/>
            <a:ext cx="266171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Avoid bias with importance sampling weights  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41508B46-E535-D842-A2F7-87FF83C97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8518" y="5203256"/>
            <a:ext cx="1701800" cy="52070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41702EDA-249D-C04E-87EF-648ABF7DFF0E}"/>
              </a:ext>
            </a:extLst>
          </p:cNvPr>
          <p:cNvSpPr txBox="1"/>
          <p:nvPr/>
        </p:nvSpPr>
        <p:spPr>
          <a:xfrm>
            <a:off x="4937759" y="5326100"/>
            <a:ext cx="2276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is weighted by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383AE3E5-F46F-D84B-868B-4F3E2F597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1227" y="5998736"/>
            <a:ext cx="901700" cy="2794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8FF53C6-4D16-594B-ACF2-A07ECB192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28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143001" y="1143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deep RECURRENT Q-learning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27A9CC0E-3254-D449-B439-FEFBB81DBCE2}"/>
              </a:ext>
            </a:extLst>
          </p:cNvPr>
          <p:cNvGrpSpPr/>
          <p:nvPr/>
        </p:nvGrpSpPr>
        <p:grpSpPr>
          <a:xfrm>
            <a:off x="519439" y="2203629"/>
            <a:ext cx="2526578" cy="2473234"/>
            <a:chOff x="835438" y="1237634"/>
            <a:chExt cx="2526578" cy="2473234"/>
          </a:xfrm>
        </p:grpSpPr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623FF6E7-7FA5-8D44-929F-54BB8FB5E322}"/>
                </a:ext>
              </a:extLst>
            </p:cNvPr>
            <p:cNvGrpSpPr/>
            <p:nvPr/>
          </p:nvGrpSpPr>
          <p:grpSpPr>
            <a:xfrm>
              <a:off x="1311730" y="1643212"/>
              <a:ext cx="1383231" cy="1659426"/>
              <a:chOff x="4568127" y="2458084"/>
              <a:chExt cx="3125919" cy="3123194"/>
            </a:xfrm>
          </p:grpSpPr>
          <p:pic>
            <p:nvPicPr>
              <p:cNvPr id="14" name="Image 13" descr="Une image contenant bâtiment, extérieur, terrain, mur&#10;&#10;&#10;&#10;Description générée automatiquement">
                <a:extLst>
                  <a:ext uri="{FF2B5EF4-FFF2-40B4-BE49-F238E27FC236}">
                    <a16:creationId xmlns:a16="http://schemas.microsoft.com/office/drawing/2014/main" id="{C3937358-8FD1-A742-BA7D-A2E6B84B9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68127" y="3938163"/>
                <a:ext cx="2208167" cy="1643115"/>
              </a:xfrm>
              <a:prstGeom prst="rect">
                <a:avLst/>
              </a:prstGeom>
            </p:spPr>
          </p:pic>
          <p:pic>
            <p:nvPicPr>
              <p:cNvPr id="17" name="Image 16" descr="Une image contenant bâtiment, extérieur, terrain, mur&#10;&#10;&#10;&#10;Description générée automatiquement">
                <a:extLst>
                  <a:ext uri="{FF2B5EF4-FFF2-40B4-BE49-F238E27FC236}">
                    <a16:creationId xmlns:a16="http://schemas.microsoft.com/office/drawing/2014/main" id="{7BCC5C12-9CB2-FA41-A7D4-323DCAC664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905341" y="3492806"/>
                <a:ext cx="2208167" cy="1643115"/>
              </a:xfrm>
              <a:prstGeom prst="rect">
                <a:avLst/>
              </a:prstGeom>
            </p:spPr>
          </p:pic>
          <p:pic>
            <p:nvPicPr>
              <p:cNvPr id="19" name="Image 18" descr="Une image contenant bâtiment, extérieur, terrain, mur&#10;&#10;&#10;&#10;Description générée automatiquement">
                <a:extLst>
                  <a:ext uri="{FF2B5EF4-FFF2-40B4-BE49-F238E27FC236}">
                    <a16:creationId xmlns:a16="http://schemas.microsoft.com/office/drawing/2014/main" id="{481FB22F-A35E-4C44-9876-BC779D3904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242555" y="2990750"/>
                <a:ext cx="2208167" cy="1643115"/>
              </a:xfrm>
              <a:prstGeom prst="rect">
                <a:avLst/>
              </a:prstGeom>
            </p:spPr>
          </p:pic>
          <p:pic>
            <p:nvPicPr>
              <p:cNvPr id="20" name="Image 19" descr="Une image contenant bâtiment, extérieur, terrain, mur&#10;&#10;&#10;&#10;Description générée automatiquement">
                <a:extLst>
                  <a:ext uri="{FF2B5EF4-FFF2-40B4-BE49-F238E27FC236}">
                    <a16:creationId xmlns:a16="http://schemas.microsoft.com/office/drawing/2014/main" id="{800CB292-FCF9-DB49-98BD-31E45D1E00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485879" y="2458084"/>
                <a:ext cx="2208167" cy="1643115"/>
              </a:xfrm>
              <a:prstGeom prst="rect">
                <a:avLst/>
              </a:prstGeom>
            </p:spPr>
          </p:pic>
        </p:grpSp>
        <p:sp>
          <p:nvSpPr>
            <p:cNvPr id="3" name="Croix 2">
              <a:extLst>
                <a:ext uri="{FF2B5EF4-FFF2-40B4-BE49-F238E27FC236}">
                  <a16:creationId xmlns:a16="http://schemas.microsoft.com/office/drawing/2014/main" id="{85AEDE0A-026F-2C43-910C-FCBA235993AE}"/>
                </a:ext>
              </a:extLst>
            </p:cNvPr>
            <p:cNvSpPr/>
            <p:nvPr/>
          </p:nvSpPr>
          <p:spPr>
            <a:xfrm rot="18911249">
              <a:off x="835438" y="1237634"/>
              <a:ext cx="2526578" cy="2473234"/>
            </a:xfrm>
            <a:prstGeom prst="plus">
              <a:avLst>
                <a:gd name="adj" fmla="val 46889"/>
              </a:avLst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2EBD2181-CF9E-4146-9716-AD9EA2085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80053" y="2613393"/>
            <a:ext cx="2407557" cy="112611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0340B34-21C4-5140-9276-4B6711724763}"/>
              </a:ext>
            </a:extLst>
          </p:cNvPr>
          <p:cNvSpPr txBox="1"/>
          <p:nvPr/>
        </p:nvSpPr>
        <p:spPr>
          <a:xfrm>
            <a:off x="8107818" y="1972214"/>
            <a:ext cx="731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LSTM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35AACE3C-728D-134F-9B6A-8FE65E2F0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938739" y="2613393"/>
            <a:ext cx="2407557" cy="1126115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9BE56DF9-77F8-1742-9EAF-839DC0F70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440418" y="2612935"/>
            <a:ext cx="2407557" cy="1126115"/>
          </a:xfrm>
          <a:prstGeom prst="rect">
            <a:avLst/>
          </a:prstGeom>
        </p:spPr>
      </p:pic>
      <p:pic>
        <p:nvPicPr>
          <p:cNvPr id="28" name="Image 27" descr="Une image contenant bâtiment, extérieur, terrain, mur&#10;&#10;&#10;&#10;Description générée automatiquement">
            <a:extLst>
              <a:ext uri="{FF2B5EF4-FFF2-40B4-BE49-F238E27FC236}">
                <a16:creationId xmlns:a16="http://schemas.microsoft.com/office/drawing/2014/main" id="{49265B43-78D4-6449-8E43-36EFF4611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216" y="4765489"/>
            <a:ext cx="1383230" cy="1029273"/>
          </a:xfrm>
          <a:prstGeom prst="rect">
            <a:avLst/>
          </a:prstGeom>
        </p:spPr>
      </p:pic>
      <p:pic>
        <p:nvPicPr>
          <p:cNvPr id="30" name="Image 29" descr="Une image contenant bâtiment, extérieur, terrain, mur&#10;&#10;&#10;&#10;Description générée automatiquement">
            <a:extLst>
              <a:ext uri="{FF2B5EF4-FFF2-40B4-BE49-F238E27FC236}">
                <a16:creationId xmlns:a16="http://schemas.microsoft.com/office/drawing/2014/main" id="{BD3F9A4E-5C63-A84C-A69F-4A0D2581F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460" y="4765488"/>
            <a:ext cx="1383230" cy="1029273"/>
          </a:xfrm>
          <a:prstGeom prst="rect">
            <a:avLst/>
          </a:prstGeom>
        </p:spPr>
      </p:pic>
      <p:pic>
        <p:nvPicPr>
          <p:cNvPr id="31" name="Image 30" descr="Une image contenant bâtiment, extérieur, terrain, mur&#10;&#10;&#10;&#10;Description générée automatiquement">
            <a:extLst>
              <a:ext uri="{FF2B5EF4-FFF2-40B4-BE49-F238E27FC236}">
                <a16:creationId xmlns:a16="http://schemas.microsoft.com/office/drawing/2014/main" id="{D438D1DB-E3F4-8C48-8720-7586AB53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582" y="4765487"/>
            <a:ext cx="1383230" cy="102927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F0BAEEE-D4B6-1B45-A7CA-95E66A279DDE}"/>
              </a:ext>
            </a:extLst>
          </p:cNvPr>
          <p:cNvSpPr txBox="1"/>
          <p:nvPr/>
        </p:nvSpPr>
        <p:spPr>
          <a:xfrm>
            <a:off x="6211262" y="1946087"/>
            <a:ext cx="55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7E6C75B0-DE7A-F042-A5F9-72892FC37C9B}"/>
              </a:ext>
            </a:extLst>
          </p:cNvPr>
          <p:cNvSpPr txBox="1"/>
          <p:nvPr/>
        </p:nvSpPr>
        <p:spPr>
          <a:xfrm>
            <a:off x="8715981" y="1946087"/>
            <a:ext cx="55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7FB1BE2C-2464-6E46-9348-81494DDC754B}"/>
              </a:ext>
            </a:extLst>
          </p:cNvPr>
          <p:cNvSpPr txBox="1"/>
          <p:nvPr/>
        </p:nvSpPr>
        <p:spPr>
          <a:xfrm>
            <a:off x="7653291" y="1946087"/>
            <a:ext cx="558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----</a:t>
            </a:r>
          </a:p>
        </p:txBody>
      </p:sp>
      <p:sp>
        <p:nvSpPr>
          <p:cNvPr id="34" name="Flèche vers la droite 33">
            <a:extLst>
              <a:ext uri="{FF2B5EF4-FFF2-40B4-BE49-F238E27FC236}">
                <a16:creationId xmlns:a16="http://schemas.microsoft.com/office/drawing/2014/main" id="{188B4C27-22F5-4D4B-8FC2-15066A1FCC44}"/>
              </a:ext>
            </a:extLst>
          </p:cNvPr>
          <p:cNvSpPr/>
          <p:nvPr/>
        </p:nvSpPr>
        <p:spPr>
          <a:xfrm>
            <a:off x="3497635" y="3252284"/>
            <a:ext cx="648460" cy="286648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D021748-02F9-7B44-A42F-E39AD7909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096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25691DA2-A52C-6949-A310-786F845B6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dirty="0"/>
              <a:t>HYBRID methods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E464655-CF5F-514A-B13A-D0A5B2B1D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012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143001" y="1143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ASYNCHRONOUS ADVANTAGE Actor-CRITIC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845BC11-19C4-274B-9AE0-770FC5407107}"/>
              </a:ext>
            </a:extLst>
          </p:cNvPr>
          <p:cNvSpPr txBox="1"/>
          <p:nvPr/>
        </p:nvSpPr>
        <p:spPr>
          <a:xfrm>
            <a:off x="1500052" y="2190542"/>
            <a:ext cx="19224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Actor-Critic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1DFF4CA-C975-6A4B-8A22-46EB19E58FB0}"/>
              </a:ext>
            </a:extLst>
          </p:cNvPr>
          <p:cNvSpPr txBox="1"/>
          <p:nvPr/>
        </p:nvSpPr>
        <p:spPr>
          <a:xfrm>
            <a:off x="1500052" y="4113461"/>
            <a:ext cx="19224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Advantage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D014233-7CA7-7340-86DE-537B8C98F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076" y="4635976"/>
            <a:ext cx="3797300" cy="7366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7830A28-DFA1-C744-9B58-90C5EBAAB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732" y="5935320"/>
            <a:ext cx="4737100" cy="7366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1F5431C-00FF-374E-AA01-C7C4E8445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076" y="4171248"/>
            <a:ext cx="3111500" cy="2667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1845329-7792-5546-9E01-B3F54339E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8EF1B16-F587-4644-955D-0171593A27EC}"/>
              </a:ext>
            </a:extLst>
          </p:cNvPr>
          <p:cNvGrpSpPr/>
          <p:nvPr/>
        </p:nvGrpSpPr>
        <p:grpSpPr>
          <a:xfrm>
            <a:off x="4248150" y="1486208"/>
            <a:ext cx="5566410" cy="1778000"/>
            <a:chOff x="4248150" y="1486208"/>
            <a:chExt cx="5566410" cy="1778000"/>
          </a:xfrm>
        </p:grpSpPr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551891E5-B121-1C49-8E36-D83A4BDEEF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48150" y="1486208"/>
              <a:ext cx="3695700" cy="1778000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39EAE85F-4ED7-794D-BF3B-F27F3B4D3B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30540" y="1668966"/>
              <a:ext cx="482600" cy="26670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C0915E2-D018-134E-A688-ED4A6BFCCCE7}"/>
                </a:ext>
              </a:extLst>
            </p:cNvPr>
            <p:cNvSpPr txBox="1"/>
            <p:nvPr/>
          </p:nvSpPr>
          <p:spPr>
            <a:xfrm>
              <a:off x="9144000" y="1617650"/>
              <a:ext cx="670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Critic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D824179-967A-8940-8AC0-71FE9838338D}"/>
                </a:ext>
              </a:extLst>
            </p:cNvPr>
            <p:cNvSpPr txBox="1"/>
            <p:nvPr/>
          </p:nvSpPr>
          <p:spPr>
            <a:xfrm>
              <a:off x="9144000" y="2701530"/>
              <a:ext cx="6705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Actor</a:t>
              </a:r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4308D9A7-7B70-7B4A-BC90-DBBF32AB3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30540" y="2829550"/>
              <a:ext cx="647700" cy="254000"/>
            </a:xfrm>
            <a:prstGeom prst="rect">
              <a:avLst/>
            </a:prstGeom>
          </p:spPr>
        </p:pic>
      </p:grpSp>
      <p:sp>
        <p:nvSpPr>
          <p:cNvPr id="13" name="Chevron 12">
            <a:extLst>
              <a:ext uri="{FF2B5EF4-FFF2-40B4-BE49-F238E27FC236}">
                <a16:creationId xmlns:a16="http://schemas.microsoft.com/office/drawing/2014/main" id="{1A7A25E2-137C-E043-9850-D8AB10E7852A}"/>
              </a:ext>
            </a:extLst>
          </p:cNvPr>
          <p:cNvSpPr/>
          <p:nvPr/>
        </p:nvSpPr>
        <p:spPr>
          <a:xfrm>
            <a:off x="3862897" y="4228705"/>
            <a:ext cx="144855" cy="1464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EFB087CE-CC5B-8045-9843-FF8967A396C0}"/>
              </a:ext>
            </a:extLst>
          </p:cNvPr>
          <p:cNvSpPr/>
          <p:nvPr/>
        </p:nvSpPr>
        <p:spPr>
          <a:xfrm>
            <a:off x="3862897" y="4931852"/>
            <a:ext cx="144855" cy="1464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hevron 19">
            <a:extLst>
              <a:ext uri="{FF2B5EF4-FFF2-40B4-BE49-F238E27FC236}">
                <a16:creationId xmlns:a16="http://schemas.microsoft.com/office/drawing/2014/main" id="{353FB4AF-9D82-CA47-977C-A37FDF1BD2E7}"/>
              </a:ext>
            </a:extLst>
          </p:cNvPr>
          <p:cNvSpPr/>
          <p:nvPr/>
        </p:nvSpPr>
        <p:spPr>
          <a:xfrm>
            <a:off x="3862897" y="6248399"/>
            <a:ext cx="144855" cy="146454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A8267176-18FC-D243-9819-BC1A6E0779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5842" y="5499783"/>
            <a:ext cx="6117180" cy="2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088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143001" y="-128843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ASYNCHRONOUS ADVANTAGE Actor-CRITIC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551891E5-B121-1C49-8E36-D83A4BDE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347" y="2100279"/>
            <a:ext cx="1478570" cy="71134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0845BC11-19C4-274B-9AE0-770FC5407107}"/>
              </a:ext>
            </a:extLst>
          </p:cNvPr>
          <p:cNvSpPr txBox="1"/>
          <p:nvPr/>
        </p:nvSpPr>
        <p:spPr>
          <a:xfrm>
            <a:off x="4928300" y="1074292"/>
            <a:ext cx="19224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Asynchronous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CDFD0108-40C6-0D4E-B6BB-C50FF5EAD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939" y="3093656"/>
            <a:ext cx="1478570" cy="71134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A658120-65C8-C347-8CA1-36E56EAC4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403" y="4107762"/>
            <a:ext cx="1478570" cy="71134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244E91E-65CB-CF45-AA09-0E4AD7F4F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939" y="5496298"/>
            <a:ext cx="1478570" cy="71134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86B09FF-B876-D648-AB83-2E433D79E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8183" y="3268480"/>
            <a:ext cx="2646703" cy="1273329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5DA5181-C270-8347-B4FB-8184BA69AF51}"/>
              </a:ext>
            </a:extLst>
          </p:cNvPr>
          <p:cNvCxnSpPr>
            <a:cxnSpLocks/>
          </p:cNvCxnSpPr>
          <p:nvPr/>
        </p:nvCxnSpPr>
        <p:spPr>
          <a:xfrm rot="5400000">
            <a:off x="2479031" y="2311169"/>
            <a:ext cx="0" cy="2895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9C27743-A3B1-2E43-AA9C-6AC0302ADE06}"/>
              </a:ext>
            </a:extLst>
          </p:cNvPr>
          <p:cNvCxnSpPr>
            <a:cxnSpLocks/>
          </p:cNvCxnSpPr>
          <p:nvPr/>
        </p:nvCxnSpPr>
        <p:spPr>
          <a:xfrm rot="5400000">
            <a:off x="2506269" y="3304546"/>
            <a:ext cx="0" cy="2895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68B44D9-80F8-9D4A-A71C-538498761529}"/>
              </a:ext>
            </a:extLst>
          </p:cNvPr>
          <p:cNvCxnSpPr>
            <a:cxnSpLocks/>
          </p:cNvCxnSpPr>
          <p:nvPr/>
        </p:nvCxnSpPr>
        <p:spPr>
          <a:xfrm rot="5400000">
            <a:off x="2479031" y="4293618"/>
            <a:ext cx="0" cy="2895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21A61A21-6B3B-F144-9EF8-8B276FFC24AE}"/>
              </a:ext>
            </a:extLst>
          </p:cNvPr>
          <p:cNvCxnSpPr>
            <a:cxnSpLocks/>
          </p:cNvCxnSpPr>
          <p:nvPr/>
        </p:nvCxnSpPr>
        <p:spPr>
          <a:xfrm rot="5400000">
            <a:off x="2506269" y="5747011"/>
            <a:ext cx="0" cy="2895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631DA95C-E07A-A74B-AEE1-276B0E44010E}"/>
              </a:ext>
            </a:extLst>
          </p:cNvPr>
          <p:cNvSpPr txBox="1"/>
          <p:nvPr/>
        </p:nvSpPr>
        <p:spPr>
          <a:xfrm>
            <a:off x="2957871" y="2317435"/>
            <a:ext cx="113315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Worker 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91ECCD7-68CB-494C-94C6-F027CE308CFF}"/>
              </a:ext>
            </a:extLst>
          </p:cNvPr>
          <p:cNvSpPr txBox="1"/>
          <p:nvPr/>
        </p:nvSpPr>
        <p:spPr>
          <a:xfrm>
            <a:off x="2957872" y="3268480"/>
            <a:ext cx="1133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Worker 2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1B22EF2F-9EFD-594C-91BD-274F4DCDD06D}"/>
              </a:ext>
            </a:extLst>
          </p:cNvPr>
          <p:cNvSpPr txBox="1"/>
          <p:nvPr/>
        </p:nvSpPr>
        <p:spPr>
          <a:xfrm>
            <a:off x="2957870" y="4278766"/>
            <a:ext cx="11331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Worker 3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9034016A-FD23-8048-B8C9-1D494F4A4FF6}"/>
              </a:ext>
            </a:extLst>
          </p:cNvPr>
          <p:cNvSpPr txBox="1"/>
          <p:nvPr/>
        </p:nvSpPr>
        <p:spPr>
          <a:xfrm>
            <a:off x="2957870" y="5667302"/>
            <a:ext cx="1075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Worker n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76EDB82E-C317-5443-8C27-AF22F18CE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7" y="2332022"/>
            <a:ext cx="1478571" cy="24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5E0DB302-E57F-9341-9C85-91382E019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7" y="3306095"/>
            <a:ext cx="1478571" cy="24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873DFB8A-105C-0E4A-B75B-2EE9D9B39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247" y="4339505"/>
            <a:ext cx="1478571" cy="2478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FC05F834-33B1-F941-82C2-A59C8F847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89" y="5742988"/>
            <a:ext cx="1478571" cy="2478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75672AD-159B-BE44-BD95-CAE94583F600}"/>
              </a:ext>
            </a:extLst>
          </p:cNvPr>
          <p:cNvSpPr txBox="1"/>
          <p:nvPr/>
        </p:nvSpPr>
        <p:spPr>
          <a:xfrm>
            <a:off x="1946070" y="22602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EE214A3-8C2B-2A46-A05E-EE66FC9754F7}"/>
              </a:ext>
            </a:extLst>
          </p:cNvPr>
          <p:cNvSpPr txBox="1"/>
          <p:nvPr/>
        </p:nvSpPr>
        <p:spPr>
          <a:xfrm>
            <a:off x="1955788" y="32443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23DC4BC-57B9-8F40-B70B-2BBD735819C2}"/>
              </a:ext>
            </a:extLst>
          </p:cNvPr>
          <p:cNvSpPr txBox="1"/>
          <p:nvPr/>
        </p:nvSpPr>
        <p:spPr>
          <a:xfrm>
            <a:off x="1910882" y="422842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67C2922-55C4-7045-8781-123CF7008245}"/>
              </a:ext>
            </a:extLst>
          </p:cNvPr>
          <p:cNvSpPr txBox="1"/>
          <p:nvPr/>
        </p:nvSpPr>
        <p:spPr>
          <a:xfrm>
            <a:off x="1910270" y="5680809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F931DCA6-9DEA-3046-8BFA-D9A099835FFE}"/>
              </a:ext>
            </a:extLst>
          </p:cNvPr>
          <p:cNvCxnSpPr>
            <a:cxnSpLocks/>
          </p:cNvCxnSpPr>
          <p:nvPr/>
        </p:nvCxnSpPr>
        <p:spPr>
          <a:xfrm>
            <a:off x="6128242" y="2410292"/>
            <a:ext cx="2545495" cy="1309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8487FBE9-54A5-DE4A-A0E8-4DEA84F74DEE}"/>
              </a:ext>
            </a:extLst>
          </p:cNvPr>
          <p:cNvCxnSpPr>
            <a:cxnSpLocks/>
          </p:cNvCxnSpPr>
          <p:nvPr/>
        </p:nvCxnSpPr>
        <p:spPr>
          <a:xfrm>
            <a:off x="6096000" y="3613666"/>
            <a:ext cx="2577737" cy="3159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D8CE5B9E-E207-1D44-9C5F-457A4B3AD544}"/>
              </a:ext>
            </a:extLst>
          </p:cNvPr>
          <p:cNvCxnSpPr>
            <a:cxnSpLocks/>
          </p:cNvCxnSpPr>
          <p:nvPr/>
        </p:nvCxnSpPr>
        <p:spPr>
          <a:xfrm flipV="1">
            <a:off x="6151800" y="4107762"/>
            <a:ext cx="2521937" cy="47257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D5ED8E8E-D9E2-AF45-8C92-8AA844F7BAEC}"/>
              </a:ext>
            </a:extLst>
          </p:cNvPr>
          <p:cNvCxnSpPr>
            <a:cxnSpLocks/>
          </p:cNvCxnSpPr>
          <p:nvPr/>
        </p:nvCxnSpPr>
        <p:spPr>
          <a:xfrm flipV="1">
            <a:off x="6143091" y="4339505"/>
            <a:ext cx="2530646" cy="14442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ZoneTexte 45">
            <a:extLst>
              <a:ext uri="{FF2B5EF4-FFF2-40B4-BE49-F238E27FC236}">
                <a16:creationId xmlns:a16="http://schemas.microsoft.com/office/drawing/2014/main" id="{C6470397-D117-4C4B-856B-339FF1FB21EA}"/>
              </a:ext>
            </a:extLst>
          </p:cNvPr>
          <p:cNvSpPr txBox="1"/>
          <p:nvPr/>
        </p:nvSpPr>
        <p:spPr>
          <a:xfrm rot="5400000">
            <a:off x="3287940" y="49730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3DCC2571-F7D3-FE4C-A4E0-1DC84DC8B944}"/>
                  </a:ext>
                </a:extLst>
              </p:cNvPr>
              <p:cNvSpPr txBox="1"/>
              <p:nvPr/>
            </p:nvSpPr>
            <p:spPr>
              <a:xfrm>
                <a:off x="6818543" y="2073054"/>
                <a:ext cx="1922417" cy="6677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Updates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𝑠𝑡𝑒𝑝𝑠</m:t>
                        </m:r>
                      </m:sub>
                    </m:sSub>
                  </m:oMath>
                </a14:m>
                <a:r>
                  <a:rPr lang="en-US" b="0" dirty="0"/>
                  <a:t> or episode</a:t>
                </a:r>
                <a:endParaRPr lang="fr-FR" b="0" dirty="0"/>
              </a:p>
            </p:txBody>
          </p:sp>
        </mc:Choice>
        <mc:Fallback xmlns="">
          <p:sp>
            <p:nvSpPr>
              <p:cNvPr id="47" name="ZoneTexte 46">
                <a:extLst>
                  <a:ext uri="{FF2B5EF4-FFF2-40B4-BE49-F238E27FC236}">
                    <a16:creationId xmlns:a16="http://schemas.microsoft.com/office/drawing/2014/main" id="{3DCC2571-F7D3-FE4C-A4E0-1DC84DC8B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8543" y="2073054"/>
                <a:ext cx="1922417" cy="667747"/>
              </a:xfrm>
              <a:prstGeom prst="rect">
                <a:avLst/>
              </a:prstGeom>
              <a:blipFill>
                <a:blip r:embed="rId5"/>
                <a:stretch>
                  <a:fillRect t="-1852" b="-1111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3773370-F275-5F48-8102-E32BE7A2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919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143001" y="1143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ASYNCHRONOUS ADVANTAGE Actor-CRITIC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845BC11-19C4-274B-9AE0-770FC5407107}"/>
              </a:ext>
            </a:extLst>
          </p:cNvPr>
          <p:cNvSpPr txBox="1"/>
          <p:nvPr/>
        </p:nvSpPr>
        <p:spPr>
          <a:xfrm>
            <a:off x="1143001" y="2138290"/>
            <a:ext cx="19224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Losses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B1137D3-7B49-4048-B3EA-D03A01852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226" y="2189606"/>
            <a:ext cx="5613400" cy="2667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2A0C4E9-5875-F645-BFBE-D66E7FF96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779" y="3479074"/>
            <a:ext cx="5308600" cy="5207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E5B2AB0-F476-2148-A752-E44E8D6573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8876" y="4497631"/>
            <a:ext cx="4102100" cy="2667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73EF572-098D-3F40-9309-3B508DCC5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6476" y="5364447"/>
            <a:ext cx="3987800" cy="2667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BABD54B-CB53-6C41-B75C-6C963FD37CC5}"/>
              </a:ext>
            </a:extLst>
          </p:cNvPr>
          <p:cNvSpPr/>
          <p:nvPr/>
        </p:nvSpPr>
        <p:spPr>
          <a:xfrm>
            <a:off x="1143001" y="3376748"/>
            <a:ext cx="5793740" cy="2490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483CFD39-FF92-494B-B014-532B223C9492}"/>
              </a:ext>
            </a:extLst>
          </p:cNvPr>
          <p:cNvSpPr/>
          <p:nvPr/>
        </p:nvSpPr>
        <p:spPr>
          <a:xfrm>
            <a:off x="7305584" y="3681125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hevron 10">
            <a:extLst>
              <a:ext uri="{FF2B5EF4-FFF2-40B4-BE49-F238E27FC236}">
                <a16:creationId xmlns:a16="http://schemas.microsoft.com/office/drawing/2014/main" id="{A855E188-232E-B94C-A05F-40FECF23842B}"/>
              </a:ext>
            </a:extLst>
          </p:cNvPr>
          <p:cNvSpPr/>
          <p:nvPr/>
        </p:nvSpPr>
        <p:spPr>
          <a:xfrm>
            <a:off x="7305584" y="4579665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>
            <a:extLst>
              <a:ext uri="{FF2B5EF4-FFF2-40B4-BE49-F238E27FC236}">
                <a16:creationId xmlns:a16="http://schemas.microsoft.com/office/drawing/2014/main" id="{1239694F-7AD8-6B4E-AC42-EA2AF62807F9}"/>
              </a:ext>
            </a:extLst>
          </p:cNvPr>
          <p:cNvSpPr/>
          <p:nvPr/>
        </p:nvSpPr>
        <p:spPr>
          <a:xfrm>
            <a:off x="7372534" y="5405464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DA6A434-6375-5A41-AB69-0E17D0680144}"/>
              </a:ext>
            </a:extLst>
          </p:cNvPr>
          <p:cNvSpPr txBox="1"/>
          <p:nvPr/>
        </p:nvSpPr>
        <p:spPr>
          <a:xfrm>
            <a:off x="7857307" y="3588792"/>
            <a:ext cx="202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Value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701823C-C1BB-6B4E-9659-78B5A9C19EB6}"/>
              </a:ext>
            </a:extLst>
          </p:cNvPr>
          <p:cNvSpPr txBox="1"/>
          <p:nvPr/>
        </p:nvSpPr>
        <p:spPr>
          <a:xfrm>
            <a:off x="7857307" y="4458550"/>
            <a:ext cx="202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Policy </a:t>
            </a:r>
            <a:r>
              <a:rPr lang="fr-FR" dirty="0" err="1"/>
              <a:t>loss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9BFCD1A-D45F-154F-B1BF-0AF4B33C29CE}"/>
              </a:ext>
            </a:extLst>
          </p:cNvPr>
          <p:cNvSpPr txBox="1"/>
          <p:nvPr/>
        </p:nvSpPr>
        <p:spPr>
          <a:xfrm>
            <a:off x="7857307" y="5313131"/>
            <a:ext cx="378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Entropy</a:t>
            </a:r>
            <a:r>
              <a:rPr lang="fr-FR" dirty="0"/>
              <a:t> </a:t>
            </a:r>
            <a:r>
              <a:rPr lang="fr-FR" dirty="0" err="1"/>
              <a:t>loss</a:t>
            </a:r>
            <a:r>
              <a:rPr lang="fr-FR" dirty="0"/>
              <a:t> to encourage exploration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BDAA5A2-F518-EF43-B5CB-1B86AD228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091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143001" y="1143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CURIOSITY DRIVEN LEARNING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0845BC11-19C4-274B-9AE0-770FC5407107}"/>
              </a:ext>
            </a:extLst>
          </p:cNvPr>
          <p:cNvSpPr txBox="1"/>
          <p:nvPr/>
        </p:nvSpPr>
        <p:spPr>
          <a:xfrm>
            <a:off x="1534886" y="1834726"/>
            <a:ext cx="218367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Curiosity tackles one main problem</a:t>
            </a:r>
          </a:p>
        </p:txBody>
      </p:sp>
      <p:sp>
        <p:nvSpPr>
          <p:cNvPr id="10" name="Chevron 9">
            <a:extLst>
              <a:ext uri="{FF2B5EF4-FFF2-40B4-BE49-F238E27FC236}">
                <a16:creationId xmlns:a16="http://schemas.microsoft.com/office/drawing/2014/main" id="{483CFD39-FF92-494B-B014-532B223C9492}"/>
              </a:ext>
            </a:extLst>
          </p:cNvPr>
          <p:cNvSpPr/>
          <p:nvPr/>
        </p:nvSpPr>
        <p:spPr>
          <a:xfrm>
            <a:off x="4179207" y="2061267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073F9FD-8591-B845-9720-D7C339AECB0A}"/>
              </a:ext>
            </a:extLst>
          </p:cNvPr>
          <p:cNvSpPr txBox="1"/>
          <p:nvPr/>
        </p:nvSpPr>
        <p:spPr>
          <a:xfrm>
            <a:off x="4725313" y="1962108"/>
            <a:ext cx="202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Sparsity</a:t>
            </a:r>
            <a:r>
              <a:rPr lang="en-US" dirty="0"/>
              <a:t> of rewards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8511344-A7E8-C243-A27F-93E8EADADCAA}"/>
              </a:ext>
            </a:extLst>
          </p:cNvPr>
          <p:cNvSpPr txBox="1"/>
          <p:nvPr/>
        </p:nvSpPr>
        <p:spPr>
          <a:xfrm>
            <a:off x="1534886" y="3089128"/>
            <a:ext cx="200950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Proposed approach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1E1807B2-29FB-994F-ACFD-A8F0ED398F94}"/>
              </a:ext>
            </a:extLst>
          </p:cNvPr>
          <p:cNvSpPr/>
          <p:nvPr/>
        </p:nvSpPr>
        <p:spPr>
          <a:xfrm>
            <a:off x="4179207" y="3177170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920D810-3D2B-204E-8248-099FF81DC8EF}"/>
              </a:ext>
            </a:extLst>
          </p:cNvPr>
          <p:cNvSpPr txBox="1"/>
          <p:nvPr/>
        </p:nvSpPr>
        <p:spPr>
          <a:xfrm>
            <a:off x="4576356" y="3055377"/>
            <a:ext cx="4393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Introducing an additional </a:t>
            </a:r>
            <a:r>
              <a:rPr lang="en-US" b="1" dirty="0">
                <a:solidFill>
                  <a:srgbClr val="C00000"/>
                </a:solidFill>
              </a:rPr>
              <a:t>intrinsic</a:t>
            </a:r>
            <a:r>
              <a:rPr lang="en-US" dirty="0"/>
              <a:t> reward  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EE9D1E8-3522-C648-9E6C-EC3CA30F57AF}"/>
              </a:ext>
            </a:extLst>
          </p:cNvPr>
          <p:cNvSpPr txBox="1"/>
          <p:nvPr/>
        </p:nvSpPr>
        <p:spPr>
          <a:xfrm>
            <a:off x="4681037" y="5442932"/>
            <a:ext cx="3851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Encourage exploring new unseen states</a:t>
            </a:r>
          </a:p>
        </p:txBody>
      </p:sp>
      <p:sp>
        <p:nvSpPr>
          <p:cNvPr id="28" name="Flèche vers la droite 27">
            <a:extLst>
              <a:ext uri="{FF2B5EF4-FFF2-40B4-BE49-F238E27FC236}">
                <a16:creationId xmlns:a16="http://schemas.microsoft.com/office/drawing/2014/main" id="{973A6C79-277E-B44D-B693-7B1DAA5E6E63}"/>
              </a:ext>
            </a:extLst>
          </p:cNvPr>
          <p:cNvSpPr/>
          <p:nvPr/>
        </p:nvSpPr>
        <p:spPr>
          <a:xfrm rot="5400000">
            <a:off x="6308296" y="3702443"/>
            <a:ext cx="387841" cy="209006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267A870-0AAA-2D4A-B4C4-38C336DB3531}"/>
              </a:ext>
            </a:extLst>
          </p:cNvPr>
          <p:cNvSpPr txBox="1"/>
          <p:nvPr/>
        </p:nvSpPr>
        <p:spPr>
          <a:xfrm>
            <a:off x="4523195" y="4148646"/>
            <a:ext cx="4167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Based on the ability to </a:t>
            </a:r>
            <a:r>
              <a:rPr lang="en-US" b="1" dirty="0">
                <a:solidFill>
                  <a:srgbClr val="C00000"/>
                </a:solidFill>
              </a:rPr>
              <a:t>predict next state </a:t>
            </a:r>
            <a:r>
              <a:rPr lang="en-US" dirty="0"/>
              <a:t>given current state and action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0" name="Flèche vers la droite 29">
            <a:extLst>
              <a:ext uri="{FF2B5EF4-FFF2-40B4-BE49-F238E27FC236}">
                <a16:creationId xmlns:a16="http://schemas.microsoft.com/office/drawing/2014/main" id="{30BF8F79-7530-D14E-9952-DD9F30855F12}"/>
              </a:ext>
            </a:extLst>
          </p:cNvPr>
          <p:cNvSpPr/>
          <p:nvPr/>
        </p:nvSpPr>
        <p:spPr>
          <a:xfrm rot="5400000">
            <a:off x="6308296" y="4985189"/>
            <a:ext cx="387841" cy="209006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694A010-2AEF-BE41-B63D-76C25ED85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0963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143001" y="-22833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CURIOSITY DRIVEN LEARNING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27649E2-BAF1-DC4E-8B5F-80506D8295CB}"/>
              </a:ext>
            </a:extLst>
          </p:cNvPr>
          <p:cNvSpPr txBox="1"/>
          <p:nvPr/>
        </p:nvSpPr>
        <p:spPr>
          <a:xfrm>
            <a:off x="1513461" y="3305936"/>
            <a:ext cx="99930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</a:t>
            </a:r>
          </a:p>
        </p:txBody>
      </p:sp>
      <p:sp>
        <p:nvSpPr>
          <p:cNvPr id="17" name="Chevron 16">
            <a:extLst>
              <a:ext uri="{FF2B5EF4-FFF2-40B4-BE49-F238E27FC236}">
                <a16:creationId xmlns:a16="http://schemas.microsoft.com/office/drawing/2014/main" id="{0BC92EC1-7D37-CB46-92A4-D45A22C762A2}"/>
              </a:ext>
            </a:extLst>
          </p:cNvPr>
          <p:cNvSpPr/>
          <p:nvPr/>
        </p:nvSpPr>
        <p:spPr>
          <a:xfrm>
            <a:off x="3293817" y="2388303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0AB261E-243B-0640-BB88-041B9231E649}"/>
              </a:ext>
            </a:extLst>
          </p:cNvPr>
          <p:cNvSpPr txBox="1"/>
          <p:nvPr/>
        </p:nvSpPr>
        <p:spPr>
          <a:xfrm>
            <a:off x="3634359" y="1675288"/>
            <a:ext cx="554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approach is noise-sensitive in the </a:t>
            </a:r>
            <a:r>
              <a:rPr lang="en-US" b="1" dirty="0">
                <a:solidFill>
                  <a:srgbClr val="C00000"/>
                </a:solidFill>
              </a:rPr>
              <a:t>raw sensory space</a:t>
            </a:r>
            <a:r>
              <a:rPr lang="en-US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8BAAE3C-9F1C-3F4C-AE42-42101573B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2927" y="3956987"/>
            <a:ext cx="3063059" cy="2707383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F332989A-18D5-F347-B8C6-A6D3EE6CDC62}"/>
              </a:ext>
            </a:extLst>
          </p:cNvPr>
          <p:cNvGrpSpPr/>
          <p:nvPr/>
        </p:nvGrpSpPr>
        <p:grpSpPr>
          <a:xfrm>
            <a:off x="3634359" y="2295970"/>
            <a:ext cx="5033554" cy="369332"/>
            <a:chOff x="3753394" y="1895625"/>
            <a:chExt cx="5033554" cy="369332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E2798F73-C6C9-7F4A-828E-39AB0F205F16}"/>
                </a:ext>
              </a:extLst>
            </p:cNvPr>
            <p:cNvSpPr txBox="1"/>
            <p:nvPr/>
          </p:nvSpPr>
          <p:spPr>
            <a:xfrm>
              <a:off x="3753394" y="1895625"/>
              <a:ext cx="50335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Learn a </a:t>
              </a:r>
              <a:r>
                <a:rPr lang="en-US" b="1" dirty="0">
                  <a:solidFill>
                    <a:srgbClr val="C00000"/>
                  </a:solidFill>
                </a:rPr>
                <a:t>state</a:t>
              </a:r>
              <a:r>
                <a:rPr lang="en-US" dirty="0"/>
                <a:t> </a:t>
              </a:r>
              <a:r>
                <a:rPr lang="en-US" b="1" dirty="0">
                  <a:solidFill>
                    <a:srgbClr val="C00000"/>
                  </a:solidFill>
                </a:rPr>
                <a:t>embedding     </a:t>
              </a:r>
              <a:r>
                <a:rPr lang="en-US" dirty="0"/>
                <a:t>that is invariant to noise </a:t>
              </a:r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85ADEDB-B429-C84A-95A7-DFA668D6A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2753" y="1969800"/>
              <a:ext cx="139700" cy="241300"/>
            </a:xfrm>
            <a:prstGeom prst="rect">
              <a:avLst/>
            </a:prstGeom>
          </p:spPr>
        </p:pic>
      </p:grpSp>
      <p:sp>
        <p:nvSpPr>
          <p:cNvPr id="26" name="Chevron 25">
            <a:extLst>
              <a:ext uri="{FF2B5EF4-FFF2-40B4-BE49-F238E27FC236}">
                <a16:creationId xmlns:a16="http://schemas.microsoft.com/office/drawing/2014/main" id="{9EBAD3D4-6F1A-614A-BB16-E93FB7BB3CFC}"/>
              </a:ext>
            </a:extLst>
          </p:cNvPr>
          <p:cNvSpPr/>
          <p:nvPr/>
        </p:nvSpPr>
        <p:spPr>
          <a:xfrm>
            <a:off x="3293817" y="1758806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849BEA3C-35AD-3E4D-A1DC-314F4379553A}"/>
              </a:ext>
            </a:extLst>
          </p:cNvPr>
          <p:cNvSpPr txBox="1"/>
          <p:nvPr/>
        </p:nvSpPr>
        <p:spPr>
          <a:xfrm>
            <a:off x="3753395" y="3305936"/>
            <a:ext cx="5545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Uses two models : </a:t>
            </a:r>
            <a:r>
              <a:rPr lang="en-US" b="1" dirty="0">
                <a:solidFill>
                  <a:srgbClr val="C00000"/>
                </a:solidFill>
              </a:rPr>
              <a:t>Forward model</a:t>
            </a:r>
            <a:r>
              <a:rPr lang="en-US" dirty="0"/>
              <a:t> &amp; </a:t>
            </a:r>
            <a:r>
              <a:rPr lang="en-US" b="1" dirty="0">
                <a:solidFill>
                  <a:srgbClr val="C00000"/>
                </a:solidFill>
              </a:rPr>
              <a:t>Inverse model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E711BB8-FC13-9D40-A2DD-169DD7E6F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9329" y="5040894"/>
            <a:ext cx="2962365" cy="6385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94D7B4A-2110-504A-B293-870E3DB11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383C30E-A1A8-0744-94F6-9733075179A6}"/>
              </a:ext>
            </a:extLst>
          </p:cNvPr>
          <p:cNvSpPr txBox="1"/>
          <p:nvPr/>
        </p:nvSpPr>
        <p:spPr>
          <a:xfrm>
            <a:off x="1513461" y="1681473"/>
            <a:ext cx="120257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Embedding</a:t>
            </a:r>
          </a:p>
        </p:txBody>
      </p:sp>
      <p:sp>
        <p:nvSpPr>
          <p:cNvPr id="34" name="Chevron 33">
            <a:extLst>
              <a:ext uri="{FF2B5EF4-FFF2-40B4-BE49-F238E27FC236}">
                <a16:creationId xmlns:a16="http://schemas.microsoft.com/office/drawing/2014/main" id="{6533BB4C-3D25-264D-9EBD-31805F47FEA0}"/>
              </a:ext>
            </a:extLst>
          </p:cNvPr>
          <p:cNvSpPr/>
          <p:nvPr/>
        </p:nvSpPr>
        <p:spPr>
          <a:xfrm>
            <a:off x="3451479" y="3398269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274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25691DA2-A52C-6949-A310-786F845B6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dirty="0"/>
              <a:t>EXPERIMENTS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ED36D9C-059E-E443-8310-EBC2C3B62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21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71DFC36E-DB36-6E48-B3BE-AA8AF12F7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65464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6789EC5-06A8-864F-8244-23816BC06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279" y="2564619"/>
            <a:ext cx="2906719" cy="2474776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FDB58805-E1B4-CD44-8712-1445DE44D3B4}"/>
              </a:ext>
            </a:extLst>
          </p:cNvPr>
          <p:cNvSpPr txBox="1"/>
          <p:nvPr/>
        </p:nvSpPr>
        <p:spPr>
          <a:xfrm>
            <a:off x="1360715" y="2218900"/>
            <a:ext cx="527521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agent to play some DOOM scenarios</a:t>
            </a:r>
          </a:p>
        </p:txBody>
      </p:sp>
      <p:sp>
        <p:nvSpPr>
          <p:cNvPr id="145" name="ZoneTexte 144">
            <a:extLst>
              <a:ext uri="{FF2B5EF4-FFF2-40B4-BE49-F238E27FC236}">
                <a16:creationId xmlns:a16="http://schemas.microsoft.com/office/drawing/2014/main" id="{D13F0D4D-D577-F14E-8656-96D735BE84CE}"/>
              </a:ext>
            </a:extLst>
          </p:cNvPr>
          <p:cNvSpPr txBox="1"/>
          <p:nvPr/>
        </p:nvSpPr>
        <p:spPr>
          <a:xfrm>
            <a:off x="2687629" y="3076429"/>
            <a:ext cx="262138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Environment : </a:t>
            </a:r>
            <a:r>
              <a:rPr lang="en-US" dirty="0" err="1"/>
              <a:t>ViZDoom</a:t>
            </a:r>
            <a:endParaRPr lang="en-US" dirty="0"/>
          </a:p>
        </p:txBody>
      </p:sp>
      <p:sp>
        <p:nvSpPr>
          <p:cNvPr id="151" name="ZoneTexte 150">
            <a:extLst>
              <a:ext uri="{FF2B5EF4-FFF2-40B4-BE49-F238E27FC236}">
                <a16:creationId xmlns:a16="http://schemas.microsoft.com/office/drawing/2014/main" id="{C3972C95-D00B-B94F-A05C-1AF3BDADD292}"/>
              </a:ext>
            </a:extLst>
          </p:cNvPr>
          <p:cNvSpPr txBox="1"/>
          <p:nvPr/>
        </p:nvSpPr>
        <p:spPr>
          <a:xfrm>
            <a:off x="2810692" y="3884639"/>
            <a:ext cx="237526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Reinforcement Learning</a:t>
            </a:r>
          </a:p>
        </p:txBody>
      </p:sp>
      <p:sp>
        <p:nvSpPr>
          <p:cNvPr id="153" name="ZoneTexte 152">
            <a:extLst>
              <a:ext uri="{FF2B5EF4-FFF2-40B4-BE49-F238E27FC236}">
                <a16:creationId xmlns:a16="http://schemas.microsoft.com/office/drawing/2014/main" id="{B76AA276-D277-9548-885D-D4DDB05A1F82}"/>
              </a:ext>
            </a:extLst>
          </p:cNvPr>
          <p:cNvSpPr txBox="1"/>
          <p:nvPr/>
        </p:nvSpPr>
        <p:spPr>
          <a:xfrm>
            <a:off x="1360715" y="5039395"/>
            <a:ext cx="23752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 based methods</a:t>
            </a:r>
          </a:p>
        </p:txBody>
      </p:sp>
      <p:sp>
        <p:nvSpPr>
          <p:cNvPr id="154" name="ZoneTexte 153">
            <a:extLst>
              <a:ext uri="{FF2B5EF4-FFF2-40B4-BE49-F238E27FC236}">
                <a16:creationId xmlns:a16="http://schemas.microsoft.com/office/drawing/2014/main" id="{DF9DC66D-A279-654A-81BB-D3874E9519BA}"/>
              </a:ext>
            </a:extLst>
          </p:cNvPr>
          <p:cNvSpPr txBox="1"/>
          <p:nvPr/>
        </p:nvSpPr>
        <p:spPr>
          <a:xfrm>
            <a:off x="4260669" y="5039395"/>
            <a:ext cx="23752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Hybrid methods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F76AB6A-13B7-8649-8BBC-461A8456F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005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021081" y="-7157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A3C and Curiosity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34590CF-9B9B-E148-91BC-697AED006A2B}"/>
              </a:ext>
            </a:extLst>
          </p:cNvPr>
          <p:cNvSpPr txBox="1"/>
          <p:nvPr/>
        </p:nvSpPr>
        <p:spPr>
          <a:xfrm>
            <a:off x="1210488" y="1222329"/>
            <a:ext cx="1765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A3C Parameters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D8138E9-E875-B846-8B47-B524B3A79E8B}"/>
              </a:ext>
            </a:extLst>
          </p:cNvPr>
          <p:cNvSpPr txBox="1"/>
          <p:nvPr/>
        </p:nvSpPr>
        <p:spPr>
          <a:xfrm>
            <a:off x="3991788" y="1222329"/>
            <a:ext cx="211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parameters 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E908693A-6A27-E34C-80AC-232FA855BF08}"/>
              </a:ext>
            </a:extLst>
          </p:cNvPr>
          <p:cNvSpPr/>
          <p:nvPr/>
        </p:nvSpPr>
        <p:spPr>
          <a:xfrm>
            <a:off x="3706765" y="1314662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B8D502B8-3BFF-D241-AA95-E35AEBB421F2}"/>
              </a:ext>
            </a:extLst>
          </p:cNvPr>
          <p:cNvGrpSpPr/>
          <p:nvPr/>
        </p:nvGrpSpPr>
        <p:grpSpPr>
          <a:xfrm>
            <a:off x="3562225" y="2070741"/>
            <a:ext cx="6334644" cy="2936364"/>
            <a:chOff x="3562225" y="2070741"/>
            <a:chExt cx="6334644" cy="2936364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A1E2C114-AF60-2F49-954D-F5A1E1384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2225" y="2208818"/>
              <a:ext cx="5172891" cy="2528755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E6EA762C-22A8-5A47-8873-E2FCEB186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6306" y="2070741"/>
              <a:ext cx="787039" cy="138077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11423296-EA34-9D46-A519-2E9419753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9734" y="2474242"/>
              <a:ext cx="787039" cy="138077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A49C69DB-E7DA-B746-89EF-B8C197640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88572" y="2424081"/>
              <a:ext cx="492689" cy="119199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2E9C5DA6-B05E-394B-9DAE-812F75402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020851">
              <a:off x="8524484" y="2862369"/>
              <a:ext cx="1147962" cy="344993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4F2E4A1E-3B98-4847-A8E3-C29C96158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23383" y="2396550"/>
              <a:ext cx="383758" cy="400689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366BE6F9-CD84-DC47-9C76-1E55433F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857693">
              <a:off x="8586462" y="3969240"/>
              <a:ext cx="1147962" cy="344993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B1BB3AC0-ADCE-E44C-AD47-80CCDDC03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37326" y="4356973"/>
              <a:ext cx="359543" cy="650132"/>
            </a:xfrm>
            <a:prstGeom prst="rect">
              <a:avLst/>
            </a:prstGeom>
          </p:spPr>
        </p:pic>
      </p:grpSp>
      <p:sp>
        <p:nvSpPr>
          <p:cNvPr id="32" name="ZoneTexte 31">
            <a:extLst>
              <a:ext uri="{FF2B5EF4-FFF2-40B4-BE49-F238E27FC236}">
                <a16:creationId xmlns:a16="http://schemas.microsoft.com/office/drawing/2014/main" id="{42AFDBE9-EDB9-F741-91E9-CB1935098A5A}"/>
              </a:ext>
            </a:extLst>
          </p:cNvPr>
          <p:cNvSpPr txBox="1"/>
          <p:nvPr/>
        </p:nvSpPr>
        <p:spPr>
          <a:xfrm>
            <a:off x="3994385" y="4729582"/>
            <a:ext cx="228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Optimizer : Adam with</a:t>
            </a:r>
          </a:p>
        </p:txBody>
      </p:sp>
      <p:sp>
        <p:nvSpPr>
          <p:cNvPr id="33" name="Chevron 32">
            <a:extLst>
              <a:ext uri="{FF2B5EF4-FFF2-40B4-BE49-F238E27FC236}">
                <a16:creationId xmlns:a16="http://schemas.microsoft.com/office/drawing/2014/main" id="{54E2C9A4-294D-134D-A092-C85D9738C695}"/>
              </a:ext>
            </a:extLst>
          </p:cNvPr>
          <p:cNvSpPr/>
          <p:nvPr/>
        </p:nvSpPr>
        <p:spPr>
          <a:xfrm>
            <a:off x="3709363" y="4821915"/>
            <a:ext cx="132996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F379DE4D-D170-8143-9BBA-DD03650CBC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28726" y="4790681"/>
            <a:ext cx="1041400" cy="215900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791692F6-FCAE-1940-94B4-040FE33B9CE5}"/>
              </a:ext>
            </a:extLst>
          </p:cNvPr>
          <p:cNvSpPr txBox="1"/>
          <p:nvPr/>
        </p:nvSpPr>
        <p:spPr>
          <a:xfrm>
            <a:off x="3994385" y="5284800"/>
            <a:ext cx="717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Clipping gradients by 40 to avoid overconfidence that leads to bad moves. </a:t>
            </a:r>
          </a:p>
        </p:txBody>
      </p:sp>
      <p:sp>
        <p:nvSpPr>
          <p:cNvPr id="36" name="Chevron 35">
            <a:extLst>
              <a:ext uri="{FF2B5EF4-FFF2-40B4-BE49-F238E27FC236}">
                <a16:creationId xmlns:a16="http://schemas.microsoft.com/office/drawing/2014/main" id="{F4AC70E1-9BA4-384B-9AED-7F7EBD3EF3D4}"/>
              </a:ext>
            </a:extLst>
          </p:cNvPr>
          <p:cNvSpPr/>
          <p:nvPr/>
        </p:nvSpPr>
        <p:spPr>
          <a:xfrm>
            <a:off x="3709363" y="5377133"/>
            <a:ext cx="132996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15145150-8B02-A441-AF53-3D3BC433CD67}"/>
              </a:ext>
            </a:extLst>
          </p:cNvPr>
          <p:cNvSpPr txBox="1"/>
          <p:nvPr/>
        </p:nvSpPr>
        <p:spPr>
          <a:xfrm>
            <a:off x="1210488" y="5889905"/>
            <a:ext cx="210789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Curiosity Parameters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5A86234-6ED3-5C47-B38D-12760429EC0D}"/>
              </a:ext>
            </a:extLst>
          </p:cNvPr>
          <p:cNvSpPr txBox="1"/>
          <p:nvPr/>
        </p:nvSpPr>
        <p:spPr>
          <a:xfrm>
            <a:off x="3994385" y="5907323"/>
            <a:ext cx="228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Optimizer : Adam with</a:t>
            </a: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274DFE1C-50EE-7A43-B295-7AC7CE410A51}"/>
              </a:ext>
            </a:extLst>
          </p:cNvPr>
          <p:cNvSpPr/>
          <p:nvPr/>
        </p:nvSpPr>
        <p:spPr>
          <a:xfrm>
            <a:off x="3709363" y="5999656"/>
            <a:ext cx="132996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2789101C-0413-2645-9DCC-053D272AFEDA}"/>
              </a:ext>
            </a:extLst>
          </p:cNvPr>
          <p:cNvSpPr txBox="1"/>
          <p:nvPr/>
        </p:nvSpPr>
        <p:spPr>
          <a:xfrm>
            <a:off x="3994385" y="6410287"/>
            <a:ext cx="2963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Same gradients clipping</a:t>
            </a:r>
          </a:p>
        </p:txBody>
      </p:sp>
      <p:sp>
        <p:nvSpPr>
          <p:cNvPr id="38" name="Chevron 37">
            <a:extLst>
              <a:ext uri="{FF2B5EF4-FFF2-40B4-BE49-F238E27FC236}">
                <a16:creationId xmlns:a16="http://schemas.microsoft.com/office/drawing/2014/main" id="{8C0C1679-0028-F240-A8F4-16F09307FDFD}"/>
              </a:ext>
            </a:extLst>
          </p:cNvPr>
          <p:cNvSpPr/>
          <p:nvPr/>
        </p:nvSpPr>
        <p:spPr>
          <a:xfrm>
            <a:off x="3709363" y="6502620"/>
            <a:ext cx="132996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329259D-8552-1C4D-8C37-CEBE8F306A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8726" y="5959332"/>
            <a:ext cx="1028700" cy="21590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396A352-1044-1445-9A03-1CC287A55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674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021081" y="-7157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DDDQN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34590CF-9B9B-E148-91BC-697AED006A2B}"/>
              </a:ext>
            </a:extLst>
          </p:cNvPr>
          <p:cNvSpPr txBox="1"/>
          <p:nvPr/>
        </p:nvSpPr>
        <p:spPr>
          <a:xfrm>
            <a:off x="1021081" y="1250500"/>
            <a:ext cx="21107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DDDQN Parameters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8D8138E9-E875-B846-8B47-B524B3A79E8B}"/>
              </a:ext>
            </a:extLst>
          </p:cNvPr>
          <p:cNvSpPr txBox="1"/>
          <p:nvPr/>
        </p:nvSpPr>
        <p:spPr>
          <a:xfrm>
            <a:off x="3991788" y="1222329"/>
            <a:ext cx="211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 parameters </a:t>
            </a: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E908693A-6A27-E34C-80AC-232FA855BF08}"/>
              </a:ext>
            </a:extLst>
          </p:cNvPr>
          <p:cNvSpPr/>
          <p:nvPr/>
        </p:nvSpPr>
        <p:spPr>
          <a:xfrm>
            <a:off x="3706765" y="1314662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5C7C133-CA26-B049-B84E-B206F463522E}"/>
              </a:ext>
            </a:extLst>
          </p:cNvPr>
          <p:cNvGrpSpPr/>
          <p:nvPr/>
        </p:nvGrpSpPr>
        <p:grpSpPr>
          <a:xfrm>
            <a:off x="3588539" y="1774479"/>
            <a:ext cx="6478915" cy="3100701"/>
            <a:chOff x="2511176" y="1430305"/>
            <a:chExt cx="7806521" cy="3764225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44D62641-8B40-4443-A221-381A5A8BA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1176" y="1825864"/>
              <a:ext cx="4196345" cy="2423751"/>
            </a:xfrm>
            <a:prstGeom prst="rect">
              <a:avLst/>
            </a:prstGeom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2915B8C0-18BD-8544-A863-F9492B46A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020851">
              <a:off x="6489055" y="2477307"/>
              <a:ext cx="1147962" cy="344993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CE9445A1-68FF-9349-BADB-730690E0C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1565" y="1430305"/>
              <a:ext cx="280663" cy="1720787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419F23CA-FBF3-C74A-8AEE-6A4BB77D5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3385748" flipV="1">
              <a:off x="6530730" y="3749789"/>
              <a:ext cx="1147962" cy="349813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4EE2E449-E74E-E142-B0B2-C9F65BDE8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27505" y="3473743"/>
              <a:ext cx="280663" cy="1720787"/>
            </a:xfrm>
            <a:prstGeom prst="rect">
              <a:avLst/>
            </a:prstGeom>
          </p:spPr>
        </p:pic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04684E19-964E-B548-A629-CA4F48058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42228" y="2039679"/>
              <a:ext cx="1147962" cy="344993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6498F14D-8E4C-7044-9BE2-8EAB40A39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47587" y="2179028"/>
              <a:ext cx="383758" cy="400689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B398ECD8-3DA2-9F48-9F46-39F5AFBD4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13840" y="4249615"/>
              <a:ext cx="1147962" cy="344993"/>
            </a:xfrm>
            <a:prstGeom prst="rect">
              <a:avLst/>
            </a:prstGeom>
          </p:spPr>
        </p:pic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782C469C-F075-9245-989A-C4C83107E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8658854">
              <a:off x="9000951" y="3780721"/>
              <a:ext cx="1147962" cy="344993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94B9D127-18F4-C342-B9F4-EE2B12205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807484" y="4260489"/>
              <a:ext cx="359543" cy="650132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C81A09EC-D9EE-A84E-AE92-64C1682EB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958154" y="3103934"/>
              <a:ext cx="359543" cy="650132"/>
            </a:xfrm>
            <a:prstGeom prst="rect">
              <a:avLst/>
            </a:prstGeom>
          </p:spPr>
        </p:pic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C2E8594D-51EF-8946-8D90-76096F7D5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461414">
              <a:off x="8942820" y="2620711"/>
              <a:ext cx="1147962" cy="344993"/>
            </a:xfrm>
            <a:prstGeom prst="rect">
              <a:avLst/>
            </a:prstGeom>
          </p:spPr>
        </p:pic>
      </p:grpSp>
      <p:sp>
        <p:nvSpPr>
          <p:cNvPr id="50" name="ZoneTexte 49">
            <a:extLst>
              <a:ext uri="{FF2B5EF4-FFF2-40B4-BE49-F238E27FC236}">
                <a16:creationId xmlns:a16="http://schemas.microsoft.com/office/drawing/2014/main" id="{BBC05ABF-5665-8C46-A954-AC16C88B8067}"/>
              </a:ext>
            </a:extLst>
          </p:cNvPr>
          <p:cNvSpPr txBox="1"/>
          <p:nvPr/>
        </p:nvSpPr>
        <p:spPr>
          <a:xfrm>
            <a:off x="3994384" y="4931062"/>
            <a:ext cx="228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Optimizer : Adam with</a:t>
            </a:r>
          </a:p>
        </p:txBody>
      </p:sp>
      <p:sp>
        <p:nvSpPr>
          <p:cNvPr id="51" name="Chevron 50">
            <a:extLst>
              <a:ext uri="{FF2B5EF4-FFF2-40B4-BE49-F238E27FC236}">
                <a16:creationId xmlns:a16="http://schemas.microsoft.com/office/drawing/2014/main" id="{2D107D32-8713-BA42-A556-48FEB250A493}"/>
              </a:ext>
            </a:extLst>
          </p:cNvPr>
          <p:cNvSpPr/>
          <p:nvPr/>
        </p:nvSpPr>
        <p:spPr>
          <a:xfrm>
            <a:off x="3709362" y="5023395"/>
            <a:ext cx="132996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1AD2C310-9806-8D43-9BCF-45C5D90CE926}"/>
              </a:ext>
            </a:extLst>
          </p:cNvPr>
          <p:cNvSpPr txBox="1"/>
          <p:nvPr/>
        </p:nvSpPr>
        <p:spPr>
          <a:xfrm>
            <a:off x="3994384" y="5486280"/>
            <a:ext cx="3248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Replay memory size : 16 384</a:t>
            </a:r>
          </a:p>
        </p:txBody>
      </p:sp>
      <p:sp>
        <p:nvSpPr>
          <p:cNvPr id="54" name="Chevron 53">
            <a:extLst>
              <a:ext uri="{FF2B5EF4-FFF2-40B4-BE49-F238E27FC236}">
                <a16:creationId xmlns:a16="http://schemas.microsoft.com/office/drawing/2014/main" id="{DE913876-910D-154B-A0C1-A7FE1A8D49DB}"/>
              </a:ext>
            </a:extLst>
          </p:cNvPr>
          <p:cNvSpPr/>
          <p:nvPr/>
        </p:nvSpPr>
        <p:spPr>
          <a:xfrm>
            <a:off x="3709362" y="5578613"/>
            <a:ext cx="132996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4CF37B8-F8DB-904B-91D0-225C3C90D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2731" y="4998725"/>
            <a:ext cx="1028700" cy="215900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2ABF2005-8E3A-7E44-990E-A2A78B2E086C}"/>
              </a:ext>
            </a:extLst>
          </p:cNvPr>
          <p:cNvSpPr txBox="1"/>
          <p:nvPr/>
        </p:nvSpPr>
        <p:spPr>
          <a:xfrm>
            <a:off x="3991787" y="6057965"/>
            <a:ext cx="3482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Target network update step : 1024</a:t>
            </a:r>
          </a:p>
        </p:txBody>
      </p:sp>
      <p:sp>
        <p:nvSpPr>
          <p:cNvPr id="56" name="Chevron 55">
            <a:extLst>
              <a:ext uri="{FF2B5EF4-FFF2-40B4-BE49-F238E27FC236}">
                <a16:creationId xmlns:a16="http://schemas.microsoft.com/office/drawing/2014/main" id="{14E47E42-C412-3E48-97EA-1F43C0EC4FC1}"/>
              </a:ext>
            </a:extLst>
          </p:cNvPr>
          <p:cNvSpPr/>
          <p:nvPr/>
        </p:nvSpPr>
        <p:spPr>
          <a:xfrm>
            <a:off x="3706765" y="6150298"/>
            <a:ext cx="132996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76301B56-A805-1446-95EC-DC2D06BA4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645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021081" y="-20738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SEEK AND DESTROY</a:t>
            </a:r>
          </a:p>
        </p:txBody>
      </p:sp>
      <p:pic>
        <p:nvPicPr>
          <p:cNvPr id="20" name="Image 19" descr="Une image contenant bâtiment, extérieur, terrain, mur&#10;&#10;&#10;&#10;Description générée automatiquement">
            <a:extLst>
              <a:ext uri="{FF2B5EF4-FFF2-40B4-BE49-F238E27FC236}">
                <a16:creationId xmlns:a16="http://schemas.microsoft.com/office/drawing/2014/main" id="{11BE028A-3145-B947-8719-EF4A16DB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1" y="2045484"/>
            <a:ext cx="2345459" cy="1745276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381DEDC9-2B0D-4B47-8732-F6D8D065F548}"/>
              </a:ext>
            </a:extLst>
          </p:cNvPr>
          <p:cNvGrpSpPr/>
          <p:nvPr/>
        </p:nvGrpSpPr>
        <p:grpSpPr>
          <a:xfrm>
            <a:off x="1021081" y="4023645"/>
            <a:ext cx="3327327" cy="1279505"/>
            <a:chOff x="1021081" y="4313356"/>
            <a:chExt cx="3327327" cy="1279505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10653D2C-3D0C-B246-A627-46A9F04BEA74}"/>
                </a:ext>
              </a:extLst>
            </p:cNvPr>
            <p:cNvSpPr txBox="1"/>
            <p:nvPr/>
          </p:nvSpPr>
          <p:spPr>
            <a:xfrm>
              <a:off x="1021081" y="4313356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Kill reward : +100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D9F1D78-A9A9-2E4B-86D5-1AB3015FE486}"/>
                </a:ext>
              </a:extLst>
            </p:cNvPr>
            <p:cNvSpPr txBox="1"/>
            <p:nvPr/>
          </p:nvSpPr>
          <p:spPr>
            <a:xfrm>
              <a:off x="1021082" y="4761864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Living reward : -1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E9DD60ED-0338-734C-8206-9A9DA84AD44A}"/>
                </a:ext>
              </a:extLst>
            </p:cNvPr>
            <p:cNvSpPr txBox="1"/>
            <p:nvPr/>
          </p:nvSpPr>
          <p:spPr>
            <a:xfrm>
              <a:off x="1021082" y="5223529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Ammo reward : -5</a:t>
              </a:r>
            </a:p>
          </p:txBody>
        </p:sp>
        <p:sp>
          <p:nvSpPr>
            <p:cNvPr id="31" name="Flèche vers la droite 30">
              <a:extLst>
                <a:ext uri="{FF2B5EF4-FFF2-40B4-BE49-F238E27FC236}">
                  <a16:creationId xmlns:a16="http://schemas.microsoft.com/office/drawing/2014/main" id="{D2EF3C88-4B4C-B740-AF17-C51C530F910D}"/>
                </a:ext>
              </a:extLst>
            </p:cNvPr>
            <p:cNvSpPr/>
            <p:nvPr/>
          </p:nvSpPr>
          <p:spPr>
            <a:xfrm>
              <a:off x="3143047" y="4856370"/>
              <a:ext cx="387841" cy="209006"/>
            </a:xfrm>
            <a:prstGeom prst="rightArrow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03AE40F8-8657-0643-8AE1-8A6FFA05FFE7}"/>
                </a:ext>
              </a:extLst>
            </p:cNvPr>
            <p:cNvSpPr txBox="1"/>
            <p:nvPr/>
          </p:nvSpPr>
          <p:spPr>
            <a:xfrm>
              <a:off x="3631037" y="4761864"/>
              <a:ext cx="7173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C00000"/>
                  </a:solidFill>
                </a:rPr>
                <a:t>/100</a:t>
              </a:r>
            </a:p>
          </p:txBody>
        </p:sp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EA37EB02-E2DC-F041-A4F8-248EB7810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317" y="988053"/>
            <a:ext cx="6580793" cy="4315097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548E704-A97D-1A4C-809A-0FB25986AA63}"/>
              </a:ext>
            </a:extLst>
          </p:cNvPr>
          <p:cNvSpPr txBox="1"/>
          <p:nvPr/>
        </p:nvSpPr>
        <p:spPr>
          <a:xfrm>
            <a:off x="1310977" y="1071552"/>
            <a:ext cx="17656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A3C + Curiosity Results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D8F54E-936B-414F-8FAA-7D5B3ECC4ACD}"/>
              </a:ext>
            </a:extLst>
          </p:cNvPr>
          <p:cNvSpPr txBox="1"/>
          <p:nvPr/>
        </p:nvSpPr>
        <p:spPr>
          <a:xfrm>
            <a:off x="5138051" y="5592619"/>
            <a:ext cx="717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A3C</a:t>
            </a:r>
            <a:r>
              <a:rPr lang="en-US" dirty="0"/>
              <a:t> : Convergence to the </a:t>
            </a:r>
            <a:r>
              <a:rPr lang="en-US" b="1" dirty="0">
                <a:solidFill>
                  <a:srgbClr val="C00000"/>
                </a:solidFill>
              </a:rPr>
              <a:t>optimal policy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85F13B41-8F1B-C244-9802-CB294206EDB8}"/>
              </a:ext>
            </a:extLst>
          </p:cNvPr>
          <p:cNvSpPr/>
          <p:nvPr/>
        </p:nvSpPr>
        <p:spPr>
          <a:xfrm>
            <a:off x="4770317" y="5684952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7D5758AD-C808-C54B-960D-D759FB4528A7}"/>
              </a:ext>
            </a:extLst>
          </p:cNvPr>
          <p:cNvSpPr txBox="1"/>
          <p:nvPr/>
        </p:nvSpPr>
        <p:spPr>
          <a:xfrm>
            <a:off x="5138051" y="6039594"/>
            <a:ext cx="717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A3C + Curiosity </a:t>
            </a:r>
            <a:r>
              <a:rPr lang="en-US" dirty="0"/>
              <a:t>: Convergence to a </a:t>
            </a:r>
            <a:r>
              <a:rPr lang="en-US" b="1" dirty="0">
                <a:solidFill>
                  <a:srgbClr val="C00000"/>
                </a:solidFill>
              </a:rPr>
              <a:t>suboptimal policy</a:t>
            </a:r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09AF4223-E8C0-314A-AA6C-F0FD15F3C095}"/>
              </a:ext>
            </a:extLst>
          </p:cNvPr>
          <p:cNvSpPr/>
          <p:nvPr/>
        </p:nvSpPr>
        <p:spPr>
          <a:xfrm>
            <a:off x="4770317" y="6131927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E164F5-A0C6-3849-914F-D77D6DB80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713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021081" y="-207381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SEEK AND DESTROY</a:t>
            </a:r>
          </a:p>
        </p:txBody>
      </p:sp>
      <p:pic>
        <p:nvPicPr>
          <p:cNvPr id="20" name="Image 19" descr="Une image contenant bâtiment, extérieur, terrain, mur&#10;&#10;&#10;&#10;Description générée automatiquement">
            <a:extLst>
              <a:ext uri="{FF2B5EF4-FFF2-40B4-BE49-F238E27FC236}">
                <a16:creationId xmlns:a16="http://schemas.microsoft.com/office/drawing/2014/main" id="{11BE028A-3145-B947-8719-EF4A16DB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1" y="2045484"/>
            <a:ext cx="2345459" cy="1745276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381DEDC9-2B0D-4B47-8732-F6D8D065F548}"/>
              </a:ext>
            </a:extLst>
          </p:cNvPr>
          <p:cNvGrpSpPr/>
          <p:nvPr/>
        </p:nvGrpSpPr>
        <p:grpSpPr>
          <a:xfrm>
            <a:off x="1021081" y="4023645"/>
            <a:ext cx="2264230" cy="1279505"/>
            <a:chOff x="1021081" y="4313356"/>
            <a:chExt cx="2264230" cy="1279505"/>
          </a:xfrm>
        </p:grpSpPr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10653D2C-3D0C-B246-A627-46A9F04BEA74}"/>
                </a:ext>
              </a:extLst>
            </p:cNvPr>
            <p:cNvSpPr txBox="1"/>
            <p:nvPr/>
          </p:nvSpPr>
          <p:spPr>
            <a:xfrm>
              <a:off x="1021081" y="4313356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Kill reward : +100</a:t>
              </a: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8D9F1D78-A9A9-2E4B-86D5-1AB3015FE486}"/>
                </a:ext>
              </a:extLst>
            </p:cNvPr>
            <p:cNvSpPr txBox="1"/>
            <p:nvPr/>
          </p:nvSpPr>
          <p:spPr>
            <a:xfrm>
              <a:off x="1021082" y="4761864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Living reward : -1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E9DD60ED-0338-734C-8206-9A9DA84AD44A}"/>
                </a:ext>
              </a:extLst>
            </p:cNvPr>
            <p:cNvSpPr txBox="1"/>
            <p:nvPr/>
          </p:nvSpPr>
          <p:spPr>
            <a:xfrm>
              <a:off x="1021082" y="5223529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Ammo reward : -5</a:t>
              </a: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8548E704-A97D-1A4C-809A-0FB25986AA63}"/>
              </a:ext>
            </a:extLst>
          </p:cNvPr>
          <p:cNvSpPr txBox="1"/>
          <p:nvPr/>
        </p:nvSpPr>
        <p:spPr>
          <a:xfrm>
            <a:off x="1310977" y="1289004"/>
            <a:ext cx="176566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DDDQN Results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FD8F54E-936B-414F-8FAA-7D5B3ECC4ACD}"/>
              </a:ext>
            </a:extLst>
          </p:cNvPr>
          <p:cNvSpPr txBox="1"/>
          <p:nvPr/>
        </p:nvSpPr>
        <p:spPr>
          <a:xfrm>
            <a:off x="5138051" y="5755655"/>
            <a:ext cx="717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Convergence to </a:t>
            </a:r>
            <a:r>
              <a:rPr lang="en-US" b="1" dirty="0">
                <a:solidFill>
                  <a:srgbClr val="C00000"/>
                </a:solidFill>
              </a:rPr>
              <a:t>suboptimal policy.</a:t>
            </a: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85F13B41-8F1B-C244-9802-CB294206EDB8}"/>
              </a:ext>
            </a:extLst>
          </p:cNvPr>
          <p:cNvSpPr/>
          <p:nvPr/>
        </p:nvSpPr>
        <p:spPr>
          <a:xfrm>
            <a:off x="4770317" y="5847988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0EF594A-EF92-674C-838B-557EBA341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634" y="1289004"/>
            <a:ext cx="6698171" cy="4146487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FB5A75E-977B-C441-ABA0-11041AE96850}"/>
              </a:ext>
            </a:extLst>
          </p:cNvPr>
          <p:cNvSpPr txBox="1"/>
          <p:nvPr/>
        </p:nvSpPr>
        <p:spPr>
          <a:xfrm>
            <a:off x="5138051" y="6191352"/>
            <a:ext cx="717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Very </a:t>
            </a:r>
            <a:r>
              <a:rPr lang="en-US" b="1" dirty="0">
                <a:solidFill>
                  <a:srgbClr val="C00000"/>
                </a:solidFill>
              </a:rPr>
              <a:t>unstable</a:t>
            </a:r>
            <a:r>
              <a:rPr lang="en-US" dirty="0"/>
              <a:t> learning.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8AD4B7C1-EFFE-AE44-AA77-140B4AB4B08A}"/>
              </a:ext>
            </a:extLst>
          </p:cNvPr>
          <p:cNvSpPr/>
          <p:nvPr/>
        </p:nvSpPr>
        <p:spPr>
          <a:xfrm>
            <a:off x="4770317" y="6283685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CD700C0-847F-AA4E-82DE-B35F1E836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837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021081" y="-370339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DEFEND THE CENTER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0653D2C-3D0C-B246-A627-46A9F04BEA74}"/>
              </a:ext>
            </a:extLst>
          </p:cNvPr>
          <p:cNvSpPr txBox="1"/>
          <p:nvPr/>
        </p:nvSpPr>
        <p:spPr>
          <a:xfrm>
            <a:off x="1292792" y="4033729"/>
            <a:ext cx="226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Kill reward : +1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8D9F1D78-A9A9-2E4B-86D5-1AB3015FE486}"/>
              </a:ext>
            </a:extLst>
          </p:cNvPr>
          <p:cNvSpPr txBox="1"/>
          <p:nvPr/>
        </p:nvSpPr>
        <p:spPr>
          <a:xfrm>
            <a:off x="1262877" y="4460755"/>
            <a:ext cx="226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Death penalty : -1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E9DD60ED-0338-734C-8206-9A9DA84AD44A}"/>
              </a:ext>
            </a:extLst>
          </p:cNvPr>
          <p:cNvSpPr txBox="1"/>
          <p:nvPr/>
        </p:nvSpPr>
        <p:spPr>
          <a:xfrm>
            <a:off x="1152006" y="5297365"/>
            <a:ext cx="226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Ammo reward : -0.5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548E704-A97D-1A4C-809A-0FB25986AA63}"/>
              </a:ext>
            </a:extLst>
          </p:cNvPr>
          <p:cNvSpPr txBox="1"/>
          <p:nvPr/>
        </p:nvSpPr>
        <p:spPr>
          <a:xfrm>
            <a:off x="1262876" y="1062437"/>
            <a:ext cx="17656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A3C + Curiosity Results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53ADD74-CEED-DE43-B645-800E309B0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834" y="860079"/>
            <a:ext cx="7294085" cy="4671588"/>
          </a:xfrm>
          <a:prstGeom prst="rect">
            <a:avLst/>
          </a:prstGeom>
        </p:spPr>
      </p:pic>
      <p:sp>
        <p:nvSpPr>
          <p:cNvPr id="5" name="Croix 4">
            <a:extLst>
              <a:ext uri="{FF2B5EF4-FFF2-40B4-BE49-F238E27FC236}">
                <a16:creationId xmlns:a16="http://schemas.microsoft.com/office/drawing/2014/main" id="{CD3AAE69-4469-9F4F-B2CD-A480B785D707}"/>
              </a:ext>
            </a:extLst>
          </p:cNvPr>
          <p:cNvSpPr/>
          <p:nvPr/>
        </p:nvSpPr>
        <p:spPr>
          <a:xfrm>
            <a:off x="2012517" y="4945475"/>
            <a:ext cx="271604" cy="284761"/>
          </a:xfrm>
          <a:prstGeom prst="plus">
            <a:avLst>
              <a:gd name="adj" fmla="val 38333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2BD1270-C205-7D4C-9DB5-0FBA6ABC7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465" y="2065630"/>
            <a:ext cx="2131744" cy="159880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E230C92-E097-BD44-AF51-C5BC75CAE2BD}"/>
              </a:ext>
            </a:extLst>
          </p:cNvPr>
          <p:cNvSpPr txBox="1"/>
          <p:nvPr/>
        </p:nvSpPr>
        <p:spPr>
          <a:xfrm>
            <a:off x="4606707" y="5628589"/>
            <a:ext cx="7176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A3C</a:t>
            </a:r>
            <a:r>
              <a:rPr lang="en-US" dirty="0"/>
              <a:t> : Convergence to the </a:t>
            </a:r>
            <a:r>
              <a:rPr lang="en-US" b="1" dirty="0">
                <a:solidFill>
                  <a:srgbClr val="C00000"/>
                </a:solidFill>
              </a:rPr>
              <a:t>optimal policy</a:t>
            </a:r>
          </a:p>
        </p:txBody>
      </p:sp>
      <p:sp>
        <p:nvSpPr>
          <p:cNvPr id="19" name="Chevron 18">
            <a:extLst>
              <a:ext uri="{FF2B5EF4-FFF2-40B4-BE49-F238E27FC236}">
                <a16:creationId xmlns:a16="http://schemas.microsoft.com/office/drawing/2014/main" id="{3A77B678-0C3C-8241-B3DE-C2B93DB796A0}"/>
              </a:ext>
            </a:extLst>
          </p:cNvPr>
          <p:cNvSpPr/>
          <p:nvPr/>
        </p:nvSpPr>
        <p:spPr>
          <a:xfrm>
            <a:off x="4238973" y="5720922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E552987-FDDB-4F43-AA59-04295DE23040}"/>
              </a:ext>
            </a:extLst>
          </p:cNvPr>
          <p:cNvSpPr txBox="1"/>
          <p:nvPr/>
        </p:nvSpPr>
        <p:spPr>
          <a:xfrm>
            <a:off x="4606707" y="6075564"/>
            <a:ext cx="7176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A3C + Curiosity </a:t>
            </a:r>
            <a:r>
              <a:rPr lang="en-US" dirty="0"/>
              <a:t>: No convergence + high variance of states (hard state embedding)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666C439F-E513-4148-8FF1-B74D94891B43}"/>
              </a:ext>
            </a:extLst>
          </p:cNvPr>
          <p:cNvSpPr/>
          <p:nvPr/>
        </p:nvSpPr>
        <p:spPr>
          <a:xfrm>
            <a:off x="4238973" y="6167897"/>
            <a:ext cx="182880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AF585FFE-EBC4-2A4A-B870-3A9AF7DE6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685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F71E8DB0-91C0-A043-988F-BA7A8C21EDED}"/>
              </a:ext>
            </a:extLst>
          </p:cNvPr>
          <p:cNvSpPr txBox="1">
            <a:spLocks/>
          </p:cNvSpPr>
          <p:nvPr/>
        </p:nvSpPr>
        <p:spPr>
          <a:xfrm>
            <a:off x="1021081" y="-343175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Deadly corridor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548E704-A97D-1A4C-809A-0FB25986AA63}"/>
              </a:ext>
            </a:extLst>
          </p:cNvPr>
          <p:cNvSpPr txBox="1"/>
          <p:nvPr/>
        </p:nvSpPr>
        <p:spPr>
          <a:xfrm>
            <a:off x="1307747" y="992773"/>
            <a:ext cx="17656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A3C + Curiosity Results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364189E-D2D1-594F-BCA6-776ED73DAA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081" y="2005519"/>
            <a:ext cx="2436812" cy="1827609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F4B98AE-CD64-2447-BFD0-63EFE5BAF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090" y="646513"/>
            <a:ext cx="7701353" cy="5049056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649201FD-C039-374C-8079-72D4555F9827}"/>
              </a:ext>
            </a:extLst>
          </p:cNvPr>
          <p:cNvSpPr txBox="1"/>
          <p:nvPr/>
        </p:nvSpPr>
        <p:spPr>
          <a:xfrm>
            <a:off x="888596" y="4728927"/>
            <a:ext cx="226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Kill reward : 100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F969BA1-9A9D-B541-9D07-FB5990CA9EA6}"/>
              </a:ext>
            </a:extLst>
          </p:cNvPr>
          <p:cNvSpPr txBox="1"/>
          <p:nvPr/>
        </p:nvSpPr>
        <p:spPr>
          <a:xfrm>
            <a:off x="888596" y="5550798"/>
            <a:ext cx="226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Ammo reward : -0.5</a:t>
            </a:r>
          </a:p>
        </p:txBody>
      </p:sp>
      <p:sp>
        <p:nvSpPr>
          <p:cNvPr id="20" name="Croix 19">
            <a:extLst>
              <a:ext uri="{FF2B5EF4-FFF2-40B4-BE49-F238E27FC236}">
                <a16:creationId xmlns:a16="http://schemas.microsoft.com/office/drawing/2014/main" id="{2DDF1611-72A5-364D-AB50-7415C573B2CE}"/>
              </a:ext>
            </a:extLst>
          </p:cNvPr>
          <p:cNvSpPr/>
          <p:nvPr/>
        </p:nvSpPr>
        <p:spPr>
          <a:xfrm>
            <a:off x="1672130" y="4427696"/>
            <a:ext cx="271604" cy="284761"/>
          </a:xfrm>
          <a:prstGeom prst="plus">
            <a:avLst>
              <a:gd name="adj" fmla="val 38333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D631DA03-453D-1C4C-B0ED-7FA75ADB4E7D}"/>
              </a:ext>
            </a:extLst>
          </p:cNvPr>
          <p:cNvGrpSpPr/>
          <p:nvPr/>
        </p:nvGrpSpPr>
        <p:grpSpPr>
          <a:xfrm>
            <a:off x="888596" y="4024684"/>
            <a:ext cx="2264229" cy="369332"/>
            <a:chOff x="1417076" y="4794220"/>
            <a:chExt cx="2264229" cy="369332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A0F911DE-020F-874D-A7E2-31B4B4452F37}"/>
                </a:ext>
              </a:extLst>
            </p:cNvPr>
            <p:cNvSpPr txBox="1"/>
            <p:nvPr/>
          </p:nvSpPr>
          <p:spPr>
            <a:xfrm>
              <a:off x="1417076" y="4794220"/>
              <a:ext cx="22642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Game reward : 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9757CFE9-CE4D-9147-93A1-70ABC1D6B7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81375" y="4892357"/>
              <a:ext cx="342900" cy="190500"/>
            </a:xfrm>
            <a:prstGeom prst="rect">
              <a:avLst/>
            </a:prstGeom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346A9DB1-8C29-A448-8A58-EC26DA8F9EC1}"/>
              </a:ext>
            </a:extLst>
          </p:cNvPr>
          <p:cNvSpPr txBox="1"/>
          <p:nvPr/>
        </p:nvSpPr>
        <p:spPr>
          <a:xfrm>
            <a:off x="881179" y="5135368"/>
            <a:ext cx="2264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Taking damage : -5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4AF453D-4091-D644-B58A-E987D2DF9818}"/>
              </a:ext>
            </a:extLst>
          </p:cNvPr>
          <p:cNvSpPr txBox="1"/>
          <p:nvPr/>
        </p:nvSpPr>
        <p:spPr>
          <a:xfrm>
            <a:off x="2759583" y="4050395"/>
            <a:ext cx="474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/5</a:t>
            </a:r>
          </a:p>
        </p:txBody>
      </p:sp>
      <p:sp>
        <p:nvSpPr>
          <p:cNvPr id="24" name="Flèche vers la droite 23">
            <a:extLst>
              <a:ext uri="{FF2B5EF4-FFF2-40B4-BE49-F238E27FC236}">
                <a16:creationId xmlns:a16="http://schemas.microsoft.com/office/drawing/2014/main" id="{842AECC8-FD01-124E-B59A-EEBB38AAFCA2}"/>
              </a:ext>
            </a:extLst>
          </p:cNvPr>
          <p:cNvSpPr/>
          <p:nvPr/>
        </p:nvSpPr>
        <p:spPr>
          <a:xfrm>
            <a:off x="3075277" y="4952073"/>
            <a:ext cx="387841" cy="209006"/>
          </a:xfrm>
          <a:prstGeom prst="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DCE19B2-43C7-754B-BD1B-E5EA79A69361}"/>
              </a:ext>
            </a:extLst>
          </p:cNvPr>
          <p:cNvSpPr txBox="1"/>
          <p:nvPr/>
        </p:nvSpPr>
        <p:spPr>
          <a:xfrm>
            <a:off x="3563267" y="4857567"/>
            <a:ext cx="717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/100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D779D1A7-88CA-6C4D-9508-BD4064DC6D6F}"/>
              </a:ext>
            </a:extLst>
          </p:cNvPr>
          <p:cNvSpPr txBox="1"/>
          <p:nvPr/>
        </p:nvSpPr>
        <p:spPr>
          <a:xfrm>
            <a:off x="5015466" y="5620051"/>
            <a:ext cx="6763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A3C</a:t>
            </a:r>
            <a:r>
              <a:rPr lang="en-US" dirty="0"/>
              <a:t> : Convergence (the agent always attains his goal) 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8" name="Chevron 27">
            <a:extLst>
              <a:ext uri="{FF2B5EF4-FFF2-40B4-BE49-F238E27FC236}">
                <a16:creationId xmlns:a16="http://schemas.microsoft.com/office/drawing/2014/main" id="{AAB38436-BA00-794B-B616-861D09DB5734}"/>
              </a:ext>
            </a:extLst>
          </p:cNvPr>
          <p:cNvSpPr/>
          <p:nvPr/>
        </p:nvSpPr>
        <p:spPr>
          <a:xfrm>
            <a:off x="4647732" y="5712384"/>
            <a:ext cx="172344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B10700B-FE17-C646-9219-74483DAAEEE5}"/>
              </a:ext>
            </a:extLst>
          </p:cNvPr>
          <p:cNvSpPr txBox="1"/>
          <p:nvPr/>
        </p:nvSpPr>
        <p:spPr>
          <a:xfrm>
            <a:off x="5015466" y="6067026"/>
            <a:ext cx="6763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A3C + Curiosity </a:t>
            </a:r>
            <a:r>
              <a:rPr lang="en-US" dirty="0"/>
              <a:t>: Intrinsic reward perturbates training and likely puts the weights in topology difficult to recover from.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30" name="Chevron 29">
            <a:extLst>
              <a:ext uri="{FF2B5EF4-FFF2-40B4-BE49-F238E27FC236}">
                <a16:creationId xmlns:a16="http://schemas.microsoft.com/office/drawing/2014/main" id="{288A4566-C40C-9849-93F2-F809E11ECAE9}"/>
              </a:ext>
            </a:extLst>
          </p:cNvPr>
          <p:cNvSpPr/>
          <p:nvPr/>
        </p:nvSpPr>
        <p:spPr>
          <a:xfrm>
            <a:off x="4647732" y="6159359"/>
            <a:ext cx="172344" cy="184666"/>
          </a:xfrm>
          <a:prstGeom prst="chevron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id="{1C9B9B83-2C6B-1343-AFAB-F99F725BB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912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889430F8-A09E-1646-A73B-7A193316CDED}"/>
              </a:ext>
            </a:extLst>
          </p:cNvPr>
          <p:cNvSpPr txBox="1">
            <a:spLocks/>
          </p:cNvSpPr>
          <p:nvPr/>
        </p:nvSpPr>
        <p:spPr>
          <a:xfrm>
            <a:off x="1566224" y="-176019"/>
            <a:ext cx="8791575" cy="15712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REFERENCES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3CF70DD-C097-3D4F-BA6B-6328BEF6E3FB}"/>
              </a:ext>
            </a:extLst>
          </p:cNvPr>
          <p:cNvSpPr txBox="1"/>
          <p:nvPr/>
        </p:nvSpPr>
        <p:spPr>
          <a:xfrm>
            <a:off x="1018138" y="1395220"/>
            <a:ext cx="10155723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/>
              <a:t>[1] </a:t>
            </a:r>
            <a:r>
              <a:rPr lang="fr-FR" sz="1400" dirty="0" err="1"/>
              <a:t>Micha</a:t>
            </a:r>
            <a:r>
              <a:rPr lang="fr-FR" sz="1400" dirty="0"/>
              <a:t> l </a:t>
            </a:r>
            <a:r>
              <a:rPr lang="fr-FR" sz="1400" dirty="0" err="1"/>
              <a:t>Kempka</a:t>
            </a:r>
            <a:r>
              <a:rPr lang="fr-FR" sz="1400" dirty="0"/>
              <a:t>, Marek </a:t>
            </a:r>
            <a:r>
              <a:rPr lang="fr-FR" sz="1400" dirty="0" err="1"/>
              <a:t>Wydmuch</a:t>
            </a:r>
            <a:r>
              <a:rPr lang="fr-FR" sz="1400" dirty="0"/>
              <a:t>, </a:t>
            </a:r>
            <a:r>
              <a:rPr lang="fr-FR" sz="1400" dirty="0" err="1"/>
              <a:t>Grzegorz</a:t>
            </a:r>
            <a:r>
              <a:rPr lang="fr-FR" sz="1400" dirty="0"/>
              <a:t> </a:t>
            </a:r>
            <a:r>
              <a:rPr lang="fr-FR" sz="1400" dirty="0" err="1"/>
              <a:t>Runc</a:t>
            </a:r>
            <a:r>
              <a:rPr lang="fr-FR" sz="1400" dirty="0"/>
              <a:t>, Jakub </a:t>
            </a:r>
            <a:r>
              <a:rPr lang="fr-FR" sz="1400" dirty="0" err="1"/>
              <a:t>Toczek</a:t>
            </a:r>
            <a:r>
              <a:rPr lang="fr-FR" sz="1400" dirty="0"/>
              <a:t>, and Wojciech </a:t>
            </a:r>
            <a:r>
              <a:rPr lang="fr-FR" sz="1400" dirty="0" err="1"/>
              <a:t>Jáskowski</a:t>
            </a:r>
            <a:r>
              <a:rPr lang="fr-FR" sz="1400" dirty="0"/>
              <a:t>. </a:t>
            </a:r>
            <a:r>
              <a:rPr lang="fr-FR" sz="1400" dirty="0" err="1"/>
              <a:t>ViZDoom</a:t>
            </a:r>
            <a:r>
              <a:rPr lang="fr-FR" sz="1400" dirty="0"/>
              <a:t>: A </a:t>
            </a:r>
            <a:r>
              <a:rPr lang="fr-FR" sz="1400" dirty="0" err="1"/>
              <a:t>Doom-based</a:t>
            </a:r>
            <a:r>
              <a:rPr lang="fr-FR" sz="1400" dirty="0"/>
              <a:t> AI </a:t>
            </a:r>
            <a:r>
              <a:rPr lang="fr-FR" sz="1400" dirty="0" err="1"/>
              <a:t>research</a:t>
            </a:r>
            <a:r>
              <a:rPr lang="fr-FR" sz="1400" dirty="0"/>
              <a:t> </a:t>
            </a:r>
            <a:r>
              <a:rPr lang="fr-FR" sz="1400" dirty="0" err="1"/>
              <a:t>platform</a:t>
            </a:r>
            <a:r>
              <a:rPr lang="fr-FR" sz="1400" dirty="0"/>
              <a:t> for </a:t>
            </a:r>
            <a:r>
              <a:rPr lang="fr-FR" sz="1400" dirty="0" err="1"/>
              <a:t>visual</a:t>
            </a:r>
            <a:r>
              <a:rPr lang="fr-FR" sz="1400" dirty="0"/>
              <a:t> </a:t>
            </a:r>
            <a:r>
              <a:rPr lang="fr-FR" sz="1400" dirty="0" err="1"/>
              <a:t>reinforcement</a:t>
            </a:r>
            <a:r>
              <a:rPr lang="fr-FR" sz="1400" dirty="0"/>
              <a:t> </a:t>
            </a:r>
            <a:r>
              <a:rPr lang="fr-FR" sz="1400" dirty="0" err="1"/>
              <a:t>learning</a:t>
            </a:r>
            <a:r>
              <a:rPr lang="fr-FR" sz="1400" dirty="0"/>
              <a:t>. In IEEE </a:t>
            </a:r>
            <a:r>
              <a:rPr lang="fr-FR" sz="1400" dirty="0" err="1"/>
              <a:t>Conference</a:t>
            </a:r>
            <a:r>
              <a:rPr lang="fr-FR" sz="1400" dirty="0"/>
              <a:t> on </a:t>
            </a:r>
            <a:r>
              <a:rPr lang="fr-FR" sz="1400" dirty="0" err="1"/>
              <a:t>Computational</a:t>
            </a:r>
            <a:r>
              <a:rPr lang="fr-FR" sz="1400" dirty="0"/>
              <a:t> Intelligence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dirty="0"/>
              <a:t>[2] </a:t>
            </a:r>
            <a:r>
              <a:rPr lang="fr-FR" sz="1400" dirty="0" err="1"/>
              <a:t>Volodymyr</a:t>
            </a:r>
            <a:r>
              <a:rPr lang="fr-FR" sz="1400" dirty="0"/>
              <a:t> </a:t>
            </a:r>
            <a:r>
              <a:rPr lang="fr-FR" sz="1400" dirty="0" err="1"/>
              <a:t>Mnih</a:t>
            </a:r>
            <a:r>
              <a:rPr lang="fr-FR" sz="1400" dirty="0"/>
              <a:t>, </a:t>
            </a:r>
            <a:r>
              <a:rPr lang="fr-FR" sz="1400" dirty="0" err="1"/>
              <a:t>Koray</a:t>
            </a:r>
            <a:r>
              <a:rPr lang="fr-FR" sz="1400" dirty="0"/>
              <a:t> </a:t>
            </a:r>
            <a:r>
              <a:rPr lang="fr-FR" sz="1400" dirty="0" err="1"/>
              <a:t>Kavukcuoglu</a:t>
            </a:r>
            <a:r>
              <a:rPr lang="fr-FR" sz="1400" dirty="0"/>
              <a:t>, David </a:t>
            </a:r>
            <a:r>
              <a:rPr lang="fr-FR" sz="1400" dirty="0" err="1"/>
              <a:t>Silver</a:t>
            </a:r>
            <a:r>
              <a:rPr lang="fr-FR" sz="1400" dirty="0"/>
              <a:t>, Alex Graves, </a:t>
            </a:r>
            <a:r>
              <a:rPr lang="fr-FR" sz="1400" dirty="0" err="1"/>
              <a:t>Ioannis</a:t>
            </a:r>
            <a:r>
              <a:rPr lang="fr-FR" sz="1400" dirty="0"/>
              <a:t> </a:t>
            </a:r>
            <a:r>
              <a:rPr lang="fr-FR" sz="1400" dirty="0" err="1"/>
              <a:t>Antonoglou</a:t>
            </a:r>
            <a:r>
              <a:rPr lang="fr-FR" sz="1400" dirty="0"/>
              <a:t>, </a:t>
            </a:r>
            <a:r>
              <a:rPr lang="fr-FR" sz="1400" dirty="0" err="1"/>
              <a:t>Daan</a:t>
            </a:r>
            <a:r>
              <a:rPr lang="fr-FR" sz="1400" dirty="0"/>
              <a:t> </a:t>
            </a:r>
            <a:r>
              <a:rPr lang="fr-FR" sz="1400" dirty="0" err="1"/>
              <a:t>Wierstra</a:t>
            </a:r>
            <a:r>
              <a:rPr lang="fr-FR" sz="1400" dirty="0"/>
              <a:t>, and Martin </a:t>
            </a:r>
            <a:r>
              <a:rPr lang="fr-FR" sz="1400" dirty="0" err="1"/>
              <a:t>Riedmiller</a:t>
            </a:r>
            <a:r>
              <a:rPr lang="fr-FR" sz="1400" dirty="0"/>
              <a:t>. </a:t>
            </a:r>
            <a:r>
              <a:rPr lang="fr-FR" sz="1400" dirty="0" err="1"/>
              <a:t>Playing</a:t>
            </a:r>
            <a:r>
              <a:rPr lang="fr-FR" sz="1400" dirty="0"/>
              <a:t> </a:t>
            </a:r>
            <a:r>
              <a:rPr lang="fr-FR" sz="1400" dirty="0" err="1"/>
              <a:t>atari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</a:t>
            </a:r>
            <a:r>
              <a:rPr lang="fr-FR" sz="1400" dirty="0" err="1"/>
              <a:t>deep</a:t>
            </a:r>
            <a:r>
              <a:rPr lang="fr-FR" sz="1400" dirty="0"/>
              <a:t> </a:t>
            </a:r>
            <a:r>
              <a:rPr lang="fr-FR" sz="1400" dirty="0" err="1"/>
              <a:t>reinforcement</a:t>
            </a:r>
            <a:r>
              <a:rPr lang="fr-FR" sz="1400" dirty="0"/>
              <a:t> </a:t>
            </a:r>
            <a:r>
              <a:rPr lang="fr-FR" sz="1400" dirty="0" err="1"/>
              <a:t>learning</a:t>
            </a:r>
            <a:r>
              <a:rPr lang="fr-FR" sz="1400" dirty="0"/>
              <a:t>. </a:t>
            </a:r>
            <a:r>
              <a:rPr lang="fr-FR" sz="1400" dirty="0" err="1"/>
              <a:t>arXiv</a:t>
            </a:r>
            <a:r>
              <a:rPr lang="fr-FR" sz="1400" dirty="0"/>
              <a:t> </a:t>
            </a:r>
            <a:r>
              <a:rPr lang="fr-FR" sz="1400" dirty="0" err="1"/>
              <a:t>preprint</a:t>
            </a:r>
            <a:r>
              <a:rPr lang="fr-FR" sz="1400" dirty="0"/>
              <a:t> arXiv:1312.5602, 2013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dirty="0"/>
              <a:t>[3] </a:t>
            </a:r>
            <a:r>
              <a:rPr lang="fr-FR" sz="1400" dirty="0" err="1"/>
              <a:t>Hado</a:t>
            </a:r>
            <a:r>
              <a:rPr lang="fr-FR" sz="1400" dirty="0"/>
              <a:t> Van Hasselt, Arthur </a:t>
            </a:r>
            <a:r>
              <a:rPr lang="fr-FR" sz="1400" dirty="0" err="1"/>
              <a:t>Guez</a:t>
            </a:r>
            <a:r>
              <a:rPr lang="fr-FR" sz="1400" dirty="0"/>
              <a:t>, and David </a:t>
            </a:r>
            <a:r>
              <a:rPr lang="fr-FR" sz="1400" dirty="0" err="1"/>
              <a:t>Silver</a:t>
            </a:r>
            <a:r>
              <a:rPr lang="fr-FR" sz="1400" dirty="0"/>
              <a:t>. </a:t>
            </a:r>
            <a:r>
              <a:rPr lang="fr-FR" sz="1400" dirty="0" err="1"/>
              <a:t>Deep</a:t>
            </a:r>
            <a:r>
              <a:rPr lang="fr-FR" sz="1400" dirty="0"/>
              <a:t> </a:t>
            </a:r>
            <a:r>
              <a:rPr lang="fr-FR" sz="1400" dirty="0" err="1"/>
              <a:t>reinforcement</a:t>
            </a:r>
            <a:r>
              <a:rPr lang="fr-FR" sz="1400" dirty="0"/>
              <a:t> </a:t>
            </a:r>
            <a:r>
              <a:rPr lang="fr-FR" sz="1400" dirty="0" err="1"/>
              <a:t>learning</a:t>
            </a:r>
            <a:r>
              <a:rPr lang="fr-FR" sz="1400" dirty="0"/>
              <a:t> </a:t>
            </a:r>
            <a:r>
              <a:rPr lang="fr-FR" sz="1400" dirty="0" err="1"/>
              <a:t>with</a:t>
            </a:r>
            <a:r>
              <a:rPr lang="fr-FR" sz="1400" dirty="0"/>
              <a:t> double </a:t>
            </a:r>
            <a:r>
              <a:rPr lang="fr-FR" sz="1400" dirty="0" err="1"/>
              <a:t>q-learning</a:t>
            </a:r>
            <a:r>
              <a:rPr lang="fr-FR" sz="1400" dirty="0"/>
              <a:t>. In AAAI, volume 2, page 5. Phoenix, AZ, 2016.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dirty="0"/>
              <a:t>[4] </a:t>
            </a:r>
            <a:r>
              <a:rPr lang="fr-FR" sz="1400" dirty="0" err="1"/>
              <a:t>Ziyu</a:t>
            </a:r>
            <a:r>
              <a:rPr lang="fr-FR" sz="1400" dirty="0"/>
              <a:t> Wang, Tom </a:t>
            </a:r>
            <a:r>
              <a:rPr lang="fr-FR" sz="1400" dirty="0" err="1"/>
              <a:t>Schaul</a:t>
            </a:r>
            <a:r>
              <a:rPr lang="fr-FR" sz="1400" dirty="0"/>
              <a:t>, Matteo Hessel, </a:t>
            </a:r>
            <a:r>
              <a:rPr lang="fr-FR" sz="1400" dirty="0" err="1"/>
              <a:t>Hado</a:t>
            </a:r>
            <a:r>
              <a:rPr lang="fr-FR" sz="1400" dirty="0"/>
              <a:t> Van Hasselt, Marc </a:t>
            </a:r>
            <a:r>
              <a:rPr lang="fr-FR" sz="1400" dirty="0" err="1"/>
              <a:t>Lanctot</a:t>
            </a:r>
            <a:r>
              <a:rPr lang="fr-FR" sz="1400" dirty="0"/>
              <a:t>, and </a:t>
            </a:r>
            <a:r>
              <a:rPr lang="fr-FR" sz="1400" dirty="0" err="1"/>
              <a:t>Nando</a:t>
            </a:r>
            <a:r>
              <a:rPr lang="fr-FR" sz="1400" dirty="0"/>
              <a:t> De </a:t>
            </a:r>
            <a:r>
              <a:rPr lang="fr-FR" sz="1400" dirty="0" err="1"/>
              <a:t>Freitas</a:t>
            </a:r>
            <a:r>
              <a:rPr lang="fr-FR" sz="1400" dirty="0"/>
              <a:t>. </a:t>
            </a:r>
            <a:r>
              <a:rPr lang="fr-FR" sz="1400" dirty="0" err="1"/>
              <a:t>Dueling</a:t>
            </a:r>
            <a:r>
              <a:rPr lang="fr-FR" sz="1400" dirty="0"/>
              <a:t> network architectures for </a:t>
            </a:r>
            <a:r>
              <a:rPr lang="fr-FR" sz="1400" dirty="0" err="1"/>
              <a:t>deep</a:t>
            </a:r>
            <a:r>
              <a:rPr lang="fr-FR" sz="1400" dirty="0"/>
              <a:t> </a:t>
            </a:r>
            <a:r>
              <a:rPr lang="fr-FR" sz="1400" dirty="0" err="1"/>
              <a:t>reinforcement</a:t>
            </a:r>
            <a:r>
              <a:rPr lang="fr-FR" sz="1400" dirty="0"/>
              <a:t> </a:t>
            </a:r>
            <a:r>
              <a:rPr lang="fr-FR" sz="1400" dirty="0" err="1"/>
              <a:t>learning</a:t>
            </a:r>
            <a:r>
              <a:rPr lang="fr-FR" sz="1400" dirty="0"/>
              <a:t>. </a:t>
            </a:r>
            <a:r>
              <a:rPr lang="fr-FR" sz="1400" dirty="0" err="1"/>
              <a:t>arXiv</a:t>
            </a:r>
            <a:r>
              <a:rPr lang="fr-FR" sz="1400" dirty="0"/>
              <a:t> </a:t>
            </a:r>
            <a:r>
              <a:rPr lang="fr-FR" sz="1400" dirty="0" err="1"/>
              <a:t>preprint</a:t>
            </a:r>
            <a:r>
              <a:rPr lang="fr-FR" sz="1400" dirty="0"/>
              <a:t> arXiv:1511.06581, 2015.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dirty="0"/>
              <a:t>[5] Matthew </a:t>
            </a:r>
            <a:r>
              <a:rPr lang="fr-FR" sz="1400" dirty="0" err="1"/>
              <a:t>Hausknecht</a:t>
            </a:r>
            <a:r>
              <a:rPr lang="fr-FR" sz="1400" dirty="0"/>
              <a:t> and Peter Stone. </a:t>
            </a:r>
            <a:r>
              <a:rPr lang="fr-FR" sz="1400" dirty="0" err="1"/>
              <a:t>Deep</a:t>
            </a:r>
            <a:r>
              <a:rPr lang="fr-FR" sz="1400" dirty="0"/>
              <a:t> </a:t>
            </a:r>
            <a:r>
              <a:rPr lang="fr-FR" sz="1400" dirty="0" err="1"/>
              <a:t>recurrent</a:t>
            </a:r>
            <a:r>
              <a:rPr lang="fr-FR" sz="1400" dirty="0"/>
              <a:t> </a:t>
            </a:r>
            <a:r>
              <a:rPr lang="fr-FR" sz="1400" dirty="0" err="1"/>
              <a:t>q-learning</a:t>
            </a:r>
            <a:r>
              <a:rPr lang="fr-FR" sz="1400" dirty="0"/>
              <a:t> for </a:t>
            </a:r>
            <a:r>
              <a:rPr lang="fr-FR" sz="1400" dirty="0" err="1"/>
              <a:t>partially</a:t>
            </a:r>
            <a:r>
              <a:rPr lang="fr-FR" sz="1400" dirty="0"/>
              <a:t> observable </a:t>
            </a:r>
            <a:r>
              <a:rPr lang="fr-FR" sz="1400" dirty="0" err="1"/>
              <a:t>mdps</a:t>
            </a:r>
            <a:r>
              <a:rPr lang="fr-FR" sz="1400" dirty="0"/>
              <a:t>. </a:t>
            </a:r>
            <a:r>
              <a:rPr lang="fr-FR" sz="1400" dirty="0" err="1"/>
              <a:t>CoRR</a:t>
            </a:r>
            <a:r>
              <a:rPr lang="fr-FR" sz="1400" dirty="0"/>
              <a:t>, abs/1507.06527, 7(1), 2015.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dirty="0"/>
              <a:t>[6] </a:t>
            </a:r>
            <a:r>
              <a:rPr lang="fr-FR" sz="1400" dirty="0" err="1"/>
              <a:t>Volodymyr</a:t>
            </a:r>
            <a:r>
              <a:rPr lang="fr-FR" sz="1400" dirty="0"/>
              <a:t> </a:t>
            </a:r>
            <a:r>
              <a:rPr lang="fr-FR" sz="1400" dirty="0" err="1"/>
              <a:t>Mnih</a:t>
            </a:r>
            <a:r>
              <a:rPr lang="fr-FR" sz="1400" dirty="0"/>
              <a:t>, </a:t>
            </a:r>
            <a:r>
              <a:rPr lang="fr-FR" sz="1400" dirty="0" err="1"/>
              <a:t>Adria</a:t>
            </a:r>
            <a:r>
              <a:rPr lang="fr-FR" sz="1400" dirty="0"/>
              <a:t> </a:t>
            </a:r>
            <a:r>
              <a:rPr lang="fr-FR" sz="1400" dirty="0" err="1"/>
              <a:t>Puigdomenech</a:t>
            </a:r>
            <a:r>
              <a:rPr lang="fr-FR" sz="1400" dirty="0"/>
              <a:t> </a:t>
            </a:r>
            <a:r>
              <a:rPr lang="fr-FR" sz="1400" dirty="0" err="1"/>
              <a:t>Badia</a:t>
            </a:r>
            <a:r>
              <a:rPr lang="fr-FR" sz="1400" dirty="0"/>
              <a:t>, Mehdi Mirza, Alex Graves, Timothy </a:t>
            </a:r>
            <a:r>
              <a:rPr lang="fr-FR" sz="1400" dirty="0" err="1"/>
              <a:t>Lillicrap</a:t>
            </a:r>
            <a:r>
              <a:rPr lang="fr-FR" sz="1400" dirty="0"/>
              <a:t>, Tim Harley, David </a:t>
            </a:r>
            <a:r>
              <a:rPr lang="fr-FR" sz="1400" dirty="0" err="1"/>
              <a:t>Silver</a:t>
            </a:r>
            <a:r>
              <a:rPr lang="fr-FR" sz="1400" dirty="0"/>
              <a:t>, and </a:t>
            </a:r>
            <a:r>
              <a:rPr lang="fr-FR" sz="1400" dirty="0" err="1"/>
              <a:t>Koray</a:t>
            </a:r>
            <a:r>
              <a:rPr lang="fr-FR" sz="1400" dirty="0"/>
              <a:t> </a:t>
            </a:r>
            <a:r>
              <a:rPr lang="fr-FR" sz="1400" dirty="0" err="1"/>
              <a:t>Kavukcuoglu</a:t>
            </a:r>
            <a:r>
              <a:rPr lang="fr-FR" sz="1400" dirty="0"/>
              <a:t>. </a:t>
            </a:r>
            <a:r>
              <a:rPr lang="fr-FR" sz="1400" dirty="0" err="1"/>
              <a:t>Asynchronous</a:t>
            </a:r>
            <a:r>
              <a:rPr lang="fr-FR" sz="1400" dirty="0"/>
              <a:t> </a:t>
            </a:r>
            <a:r>
              <a:rPr lang="fr-FR" sz="1400" dirty="0" err="1"/>
              <a:t>methods</a:t>
            </a:r>
            <a:r>
              <a:rPr lang="fr-FR" sz="1400" dirty="0"/>
              <a:t> for </a:t>
            </a:r>
            <a:r>
              <a:rPr lang="fr-FR" sz="1400" dirty="0" err="1"/>
              <a:t>deep</a:t>
            </a:r>
            <a:r>
              <a:rPr lang="fr-FR" sz="1400" dirty="0"/>
              <a:t> </a:t>
            </a:r>
            <a:r>
              <a:rPr lang="fr-FR" sz="1400" dirty="0" err="1"/>
              <a:t>reinforcement</a:t>
            </a:r>
            <a:r>
              <a:rPr lang="fr-FR" sz="1400" dirty="0"/>
              <a:t> </a:t>
            </a:r>
            <a:r>
              <a:rPr lang="fr-FR" sz="1400" dirty="0" err="1"/>
              <a:t>learning</a:t>
            </a:r>
            <a:r>
              <a:rPr lang="fr-FR" sz="1400" dirty="0"/>
              <a:t>. In International </a:t>
            </a:r>
            <a:r>
              <a:rPr lang="fr-FR" sz="1400" dirty="0" err="1"/>
              <a:t>conference</a:t>
            </a:r>
            <a:r>
              <a:rPr lang="fr-FR" sz="1400" dirty="0"/>
              <a:t> on machine </a:t>
            </a:r>
            <a:r>
              <a:rPr lang="fr-FR" sz="1400" dirty="0" err="1"/>
              <a:t>learning</a:t>
            </a:r>
            <a:r>
              <a:rPr lang="fr-FR" sz="1400" dirty="0"/>
              <a:t>, pages 1928–1937, 2016.</a:t>
            </a:r>
          </a:p>
          <a:p>
            <a:pPr algn="just"/>
            <a:endParaRPr lang="fr-FR" sz="1400" dirty="0"/>
          </a:p>
          <a:p>
            <a:pPr algn="just"/>
            <a:r>
              <a:rPr lang="fr-FR" sz="1400" dirty="0"/>
              <a:t>[7] </a:t>
            </a:r>
            <a:r>
              <a:rPr lang="en" sz="1400" dirty="0"/>
              <a:t>Deepak Pathak, Pulkit Agrawal, Alexei A </a:t>
            </a:r>
            <a:r>
              <a:rPr lang="en" sz="1400" dirty="0" err="1"/>
              <a:t>Efros</a:t>
            </a:r>
            <a:r>
              <a:rPr lang="en" sz="1400" dirty="0"/>
              <a:t>, and Trevor Darrell. Curiosity-driven exploration by self supervised prediction. In International Conference on Machine Learning (ICML), volume 2017, 2017.</a:t>
            </a:r>
          </a:p>
          <a:p>
            <a:pPr algn="just"/>
            <a:endParaRPr lang="fr-FR" sz="1400" dirty="0"/>
          </a:p>
          <a:p>
            <a:pPr algn="just"/>
            <a:endParaRPr lang="fr-FR" sz="1400" dirty="0"/>
          </a:p>
          <a:p>
            <a:pPr algn="just"/>
            <a:endParaRPr lang="fr-FR" sz="1400" dirty="0"/>
          </a:p>
          <a:p>
            <a:pPr algn="just"/>
            <a:endParaRPr lang="fr-FR" sz="1400" dirty="0"/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  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BA1B30B-49E4-2245-8A86-4267CD73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844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04F4BB9-A4C4-7247-99AB-314C9696C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092" y="2684462"/>
            <a:ext cx="4664440" cy="1870075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F570789F-1A12-3241-9549-79CD4413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324" y="-26125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Brief recap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BC3E827-7793-3041-BE92-737E14186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7924" y="1579781"/>
            <a:ext cx="3949700" cy="6858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75FB53-31F2-B440-859D-DB7F82900E3C}"/>
              </a:ext>
            </a:extLst>
          </p:cNvPr>
          <p:cNvSpPr/>
          <p:nvPr/>
        </p:nvSpPr>
        <p:spPr>
          <a:xfrm>
            <a:off x="1008114" y="1477842"/>
            <a:ext cx="4295274" cy="9504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B50E3C1-DE3F-5441-881F-8A1C098105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020" y="2844013"/>
            <a:ext cx="5295900" cy="13716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23E5C16-5315-2044-8E0B-F176388FC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1223" y="4925473"/>
            <a:ext cx="3670300" cy="3302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3BB6CC-D43E-504D-B8A6-0088B9A23FF9}"/>
              </a:ext>
            </a:extLst>
          </p:cNvPr>
          <p:cNvSpPr/>
          <p:nvPr/>
        </p:nvSpPr>
        <p:spPr>
          <a:xfrm>
            <a:off x="1001233" y="2716767"/>
            <a:ext cx="5673756" cy="16727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A988D3-E164-EB49-9EB3-A475612DFC89}"/>
              </a:ext>
            </a:extLst>
          </p:cNvPr>
          <p:cNvSpPr/>
          <p:nvPr/>
        </p:nvSpPr>
        <p:spPr>
          <a:xfrm>
            <a:off x="1044210" y="4750431"/>
            <a:ext cx="4079510" cy="6015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08FE3733-90EC-A442-9347-A886F5C3B22D}"/>
              </a:ext>
            </a:extLst>
          </p:cNvPr>
          <p:cNvSpPr txBox="1">
            <a:spLocks/>
          </p:cNvSpPr>
          <p:nvPr/>
        </p:nvSpPr>
        <p:spPr>
          <a:xfrm>
            <a:off x="2954488" y="5829885"/>
            <a:ext cx="6646712" cy="60157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The optimal Q value function is the fixed point of 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dirty="0"/>
          </a:p>
          <a:p>
            <a:pPr lvl="1"/>
            <a:endParaRPr lang="en-US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3F8EB1C-C669-7345-B47C-FDBDBF13BA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0401" y="5994936"/>
            <a:ext cx="311485" cy="233614"/>
          </a:xfrm>
          <a:prstGeom prst="rect">
            <a:avLst/>
          </a:prstGeom>
        </p:spPr>
      </p:pic>
      <p:sp>
        <p:nvSpPr>
          <p:cNvPr id="17" name="Flèche droite rayée 16">
            <a:extLst>
              <a:ext uri="{FF2B5EF4-FFF2-40B4-BE49-F238E27FC236}">
                <a16:creationId xmlns:a16="http://schemas.microsoft.com/office/drawing/2014/main" id="{CD2D9F37-9D65-D040-A7B6-53EE9D897CA3}"/>
              </a:ext>
            </a:extLst>
          </p:cNvPr>
          <p:cNvSpPr/>
          <p:nvPr/>
        </p:nvSpPr>
        <p:spPr>
          <a:xfrm>
            <a:off x="1786182" y="5902077"/>
            <a:ext cx="791201" cy="421873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B17AA9F-75E7-6A4A-9044-47B21D1F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1548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98F093A4-1F24-7545-90F2-7D45392D9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324" y="-26125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Exact solution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4070240-0EF3-7849-B182-E6DFFAF38B76}"/>
              </a:ext>
            </a:extLst>
          </p:cNvPr>
          <p:cNvSpPr txBox="1"/>
          <p:nvPr/>
        </p:nvSpPr>
        <p:spPr>
          <a:xfrm>
            <a:off x="1680755" y="2058746"/>
            <a:ext cx="24732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Markov Decision Process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A700BAE-6C69-7448-B31C-034746C48026}"/>
              </a:ext>
            </a:extLst>
          </p:cNvPr>
          <p:cNvSpPr txBox="1"/>
          <p:nvPr/>
        </p:nvSpPr>
        <p:spPr>
          <a:xfrm>
            <a:off x="5220786" y="2058746"/>
            <a:ext cx="230264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Dynamic programming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4452CF9-1AF4-2A45-BCF2-E67876FF1443}"/>
              </a:ext>
            </a:extLst>
          </p:cNvPr>
          <p:cNvSpPr txBox="1"/>
          <p:nvPr/>
        </p:nvSpPr>
        <p:spPr>
          <a:xfrm>
            <a:off x="8503919" y="1689414"/>
            <a:ext cx="15588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Value iteration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08E3C5B-3EC7-624E-94AB-022D16A72530}"/>
              </a:ext>
            </a:extLst>
          </p:cNvPr>
          <p:cNvSpPr txBox="1"/>
          <p:nvPr/>
        </p:nvSpPr>
        <p:spPr>
          <a:xfrm>
            <a:off x="8503919" y="2616877"/>
            <a:ext cx="155883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Policy iteration</a:t>
            </a:r>
          </a:p>
        </p:txBody>
      </p:sp>
      <p:sp>
        <p:nvSpPr>
          <p:cNvPr id="12" name="Flèche vers la droite 11">
            <a:extLst>
              <a:ext uri="{FF2B5EF4-FFF2-40B4-BE49-F238E27FC236}">
                <a16:creationId xmlns:a16="http://schemas.microsoft.com/office/drawing/2014/main" id="{D10C1CF5-289F-2444-8820-DE70979837C6}"/>
              </a:ext>
            </a:extLst>
          </p:cNvPr>
          <p:cNvSpPr/>
          <p:nvPr/>
        </p:nvSpPr>
        <p:spPr>
          <a:xfrm>
            <a:off x="4415246" y="2124891"/>
            <a:ext cx="513806" cy="20900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Virage 12">
            <a:extLst>
              <a:ext uri="{FF2B5EF4-FFF2-40B4-BE49-F238E27FC236}">
                <a16:creationId xmlns:a16="http://schemas.microsoft.com/office/drawing/2014/main" id="{5A8C3C7E-0328-3B4D-A210-C320E02A794D}"/>
              </a:ext>
            </a:extLst>
          </p:cNvPr>
          <p:cNvSpPr/>
          <p:nvPr/>
        </p:nvSpPr>
        <p:spPr>
          <a:xfrm>
            <a:off x="7728856" y="1802674"/>
            <a:ext cx="404950" cy="416398"/>
          </a:xfrm>
          <a:prstGeom prst="ben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Virage 14">
            <a:extLst>
              <a:ext uri="{FF2B5EF4-FFF2-40B4-BE49-F238E27FC236}">
                <a16:creationId xmlns:a16="http://schemas.microsoft.com/office/drawing/2014/main" id="{6E4C1BD7-BE00-2948-A2F0-0D2AFA346F61}"/>
              </a:ext>
            </a:extLst>
          </p:cNvPr>
          <p:cNvSpPr/>
          <p:nvPr/>
        </p:nvSpPr>
        <p:spPr>
          <a:xfrm flipV="1">
            <a:off x="7728856" y="2474859"/>
            <a:ext cx="404950" cy="41639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590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9DDC03C-AF9B-AF45-A530-C79F61C9D4FA}"/>
              </a:ext>
            </a:extLst>
          </p:cNvPr>
          <p:cNvSpPr txBox="1"/>
          <p:nvPr/>
        </p:nvSpPr>
        <p:spPr>
          <a:xfrm>
            <a:off x="4492425" y="4200938"/>
            <a:ext cx="543534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does not apply when </a:t>
            </a:r>
            <a:r>
              <a:rPr lang="en-US" dirty="0">
                <a:solidFill>
                  <a:srgbClr val="C00000"/>
                </a:solidFill>
              </a:rPr>
              <a:t>transition probabilities</a:t>
            </a:r>
            <a:r>
              <a:rPr lang="en-US" dirty="0"/>
              <a:t> are not provided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38BF81D-5A7B-EC46-B64F-89F7F1E9375B}"/>
              </a:ext>
            </a:extLst>
          </p:cNvPr>
          <p:cNvSpPr txBox="1"/>
          <p:nvPr/>
        </p:nvSpPr>
        <p:spPr>
          <a:xfrm>
            <a:off x="1680755" y="4843167"/>
            <a:ext cx="19105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Limitation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F365212-1CA9-7342-A611-772229AA90CD}"/>
              </a:ext>
            </a:extLst>
          </p:cNvPr>
          <p:cNvSpPr txBox="1"/>
          <p:nvPr/>
        </p:nvSpPr>
        <p:spPr>
          <a:xfrm>
            <a:off x="4492426" y="5218115"/>
            <a:ext cx="543534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requires </a:t>
            </a:r>
            <a:r>
              <a:rPr lang="en-US" dirty="0">
                <a:solidFill>
                  <a:srgbClr val="C00000"/>
                </a:solidFill>
              </a:rPr>
              <a:t>exact representation</a:t>
            </a:r>
            <a:r>
              <a:rPr lang="en-US" dirty="0"/>
              <a:t> of value functions and policies (hard when the state space is huge)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EE178F2-39F2-8E4C-BB11-53348A6F8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9405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9BA05B78-E958-EC49-8028-16C248879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13509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deep reinforcement learning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15A10CD-24C8-E347-959D-E26A2E862F95}"/>
              </a:ext>
            </a:extLst>
          </p:cNvPr>
          <p:cNvSpPr txBox="1"/>
          <p:nvPr/>
        </p:nvSpPr>
        <p:spPr>
          <a:xfrm>
            <a:off x="1576252" y="2634734"/>
            <a:ext cx="270836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Approximate reinforcement learning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544E8D8-C1FB-2B42-A9E3-B0FDD69A9C65}"/>
              </a:ext>
            </a:extLst>
          </p:cNvPr>
          <p:cNvSpPr txBox="1"/>
          <p:nvPr/>
        </p:nvSpPr>
        <p:spPr>
          <a:xfrm>
            <a:off x="5424243" y="2634734"/>
            <a:ext cx="543534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Uses a </a:t>
            </a:r>
            <a:r>
              <a:rPr lang="en-US" dirty="0">
                <a:solidFill>
                  <a:srgbClr val="C00000"/>
                </a:solidFill>
              </a:rPr>
              <a:t>“smaller”</a:t>
            </a:r>
            <a:r>
              <a:rPr lang="en-US" dirty="0"/>
              <a:t> space to approximate state-action value functions.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D5011D1A-4E02-5349-A286-B375E4F3B79D}"/>
              </a:ext>
            </a:extLst>
          </p:cNvPr>
          <p:cNvSpPr txBox="1"/>
          <p:nvPr/>
        </p:nvSpPr>
        <p:spPr>
          <a:xfrm>
            <a:off x="2171890" y="4328993"/>
            <a:ext cx="206393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Deep reinforcement learning</a:t>
            </a:r>
          </a:p>
        </p:txBody>
      </p:sp>
      <p:sp>
        <p:nvSpPr>
          <p:cNvPr id="11" name="Flèche vers la droite 10">
            <a:extLst>
              <a:ext uri="{FF2B5EF4-FFF2-40B4-BE49-F238E27FC236}">
                <a16:creationId xmlns:a16="http://schemas.microsoft.com/office/drawing/2014/main" id="{EFDB5EDE-60C5-184E-9480-6E884847BC59}"/>
              </a:ext>
            </a:extLst>
          </p:cNvPr>
          <p:cNvSpPr/>
          <p:nvPr/>
        </p:nvSpPr>
        <p:spPr>
          <a:xfrm>
            <a:off x="4597527" y="2853396"/>
            <a:ext cx="513806" cy="20900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èche vers la droite 12">
            <a:extLst>
              <a:ext uri="{FF2B5EF4-FFF2-40B4-BE49-F238E27FC236}">
                <a16:creationId xmlns:a16="http://schemas.microsoft.com/office/drawing/2014/main" id="{B7B37832-BF01-4246-9F87-3D3884555200}"/>
              </a:ext>
            </a:extLst>
          </p:cNvPr>
          <p:cNvSpPr/>
          <p:nvPr/>
        </p:nvSpPr>
        <p:spPr>
          <a:xfrm>
            <a:off x="4597527" y="4547655"/>
            <a:ext cx="513806" cy="20900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866D3D8-CDA9-BF4C-A11B-3F2528DAAC16}"/>
              </a:ext>
            </a:extLst>
          </p:cNvPr>
          <p:cNvSpPr txBox="1"/>
          <p:nvPr/>
        </p:nvSpPr>
        <p:spPr>
          <a:xfrm>
            <a:off x="5424243" y="4467492"/>
            <a:ext cx="487799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" dirty="0"/>
              <a:t>Uses </a:t>
            </a:r>
            <a:r>
              <a:rPr lang="en" dirty="0">
                <a:solidFill>
                  <a:srgbClr val="C00000"/>
                </a:solidFill>
              </a:rPr>
              <a:t>neural networks</a:t>
            </a:r>
            <a:r>
              <a:rPr lang="en" dirty="0"/>
              <a:t> to perform the approximation</a:t>
            </a:r>
          </a:p>
        </p:txBody>
      </p:sp>
      <p:sp>
        <p:nvSpPr>
          <p:cNvPr id="15" name="Virage 14">
            <a:extLst>
              <a:ext uri="{FF2B5EF4-FFF2-40B4-BE49-F238E27FC236}">
                <a16:creationId xmlns:a16="http://schemas.microsoft.com/office/drawing/2014/main" id="{8A49CDCE-85F9-8B4B-95FD-FB6AB5539DA2}"/>
              </a:ext>
            </a:extLst>
          </p:cNvPr>
          <p:cNvSpPr/>
          <p:nvPr/>
        </p:nvSpPr>
        <p:spPr>
          <a:xfrm flipV="1">
            <a:off x="1576252" y="4328993"/>
            <a:ext cx="404950" cy="41639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590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C0CE23A-453E-9448-B32E-FD72EBCBE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89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25691DA2-A52C-6949-A310-786F845B6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689715"/>
            <a:ext cx="9905998" cy="1478570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lang="en-US" dirty="0"/>
              <a:t>Value based methods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57717FB-B8DB-4843-BFAE-C2C7AF19A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295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D30ECB03-9681-2D40-86FD-EB237575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-318645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DEEP Q-LEARNING</a:t>
            </a:r>
          </a:p>
        </p:txBody>
      </p:sp>
      <p:pic>
        <p:nvPicPr>
          <p:cNvPr id="7" name="Image 6" descr="Une image contenant bâtiment, extérieur, terrain, mur&#10;&#10;&#10;&#10;Description générée automatiquement">
            <a:extLst>
              <a:ext uri="{FF2B5EF4-FFF2-40B4-BE49-F238E27FC236}">
                <a16:creationId xmlns:a16="http://schemas.microsoft.com/office/drawing/2014/main" id="{B42E696C-0280-8546-8CA4-C48C3A3C4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472" y="1464940"/>
            <a:ext cx="1383230" cy="1029273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2021A67D-E878-C84E-9D7C-662963A7BD4C}"/>
              </a:ext>
            </a:extLst>
          </p:cNvPr>
          <p:cNvGrpSpPr/>
          <p:nvPr/>
        </p:nvGrpSpPr>
        <p:grpSpPr>
          <a:xfrm>
            <a:off x="3074674" y="1277076"/>
            <a:ext cx="1383231" cy="1659426"/>
            <a:chOff x="4568127" y="2458084"/>
            <a:chExt cx="3125919" cy="3123194"/>
          </a:xfrm>
        </p:grpSpPr>
        <p:pic>
          <p:nvPicPr>
            <p:cNvPr id="9" name="Image 8" descr="Une image contenant bâtiment, extérieur, terrain, mur&#10;&#10;&#10;&#10;Description générée automatiquement">
              <a:extLst>
                <a:ext uri="{FF2B5EF4-FFF2-40B4-BE49-F238E27FC236}">
                  <a16:creationId xmlns:a16="http://schemas.microsoft.com/office/drawing/2014/main" id="{184D3C87-56A1-D24A-89A9-5149D903B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68127" y="3938163"/>
              <a:ext cx="2208167" cy="1643115"/>
            </a:xfrm>
            <a:prstGeom prst="rect">
              <a:avLst/>
            </a:prstGeom>
          </p:spPr>
        </p:pic>
        <p:pic>
          <p:nvPicPr>
            <p:cNvPr id="10" name="Image 9" descr="Une image contenant bâtiment, extérieur, terrain, mur&#10;&#10;&#10;&#10;Description générée automatiquement">
              <a:extLst>
                <a:ext uri="{FF2B5EF4-FFF2-40B4-BE49-F238E27FC236}">
                  <a16:creationId xmlns:a16="http://schemas.microsoft.com/office/drawing/2014/main" id="{3E4DA3CD-F1C5-9C4B-8B3B-D42C016A2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5341" y="3492806"/>
              <a:ext cx="2208167" cy="1643115"/>
            </a:xfrm>
            <a:prstGeom prst="rect">
              <a:avLst/>
            </a:prstGeom>
          </p:spPr>
        </p:pic>
        <p:pic>
          <p:nvPicPr>
            <p:cNvPr id="11" name="Image 10" descr="Une image contenant bâtiment, extérieur, terrain, mur&#10;&#10;&#10;&#10;Description générée automatiquement">
              <a:extLst>
                <a:ext uri="{FF2B5EF4-FFF2-40B4-BE49-F238E27FC236}">
                  <a16:creationId xmlns:a16="http://schemas.microsoft.com/office/drawing/2014/main" id="{935E0AB4-ED93-2B40-8BC8-CDEEF98FB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2555" y="2990750"/>
              <a:ext cx="2208167" cy="1643115"/>
            </a:xfrm>
            <a:prstGeom prst="rect">
              <a:avLst/>
            </a:prstGeom>
          </p:spPr>
        </p:pic>
        <p:pic>
          <p:nvPicPr>
            <p:cNvPr id="12" name="Image 11" descr="Une image contenant bâtiment, extérieur, terrain, mur&#10;&#10;&#10;&#10;Description générée automatiquement">
              <a:extLst>
                <a:ext uri="{FF2B5EF4-FFF2-40B4-BE49-F238E27FC236}">
                  <a16:creationId xmlns:a16="http://schemas.microsoft.com/office/drawing/2014/main" id="{98DE2F27-4B9D-A34F-9A48-B46D77C16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85879" y="2458084"/>
              <a:ext cx="2208167" cy="1643115"/>
            </a:xfrm>
            <a:prstGeom prst="rect">
              <a:avLst/>
            </a:prstGeom>
          </p:spPr>
        </p:pic>
      </p:grpSp>
      <p:sp>
        <p:nvSpPr>
          <p:cNvPr id="13" name="Flèche vers la droite 12">
            <a:extLst>
              <a:ext uri="{FF2B5EF4-FFF2-40B4-BE49-F238E27FC236}">
                <a16:creationId xmlns:a16="http://schemas.microsoft.com/office/drawing/2014/main" id="{F63B912C-D66C-FF4E-ACDA-DF49F970723C}"/>
              </a:ext>
            </a:extLst>
          </p:cNvPr>
          <p:cNvSpPr/>
          <p:nvPr/>
        </p:nvSpPr>
        <p:spPr>
          <a:xfrm>
            <a:off x="2096901" y="1852809"/>
            <a:ext cx="653356" cy="410551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èche vers la droite 13">
            <a:extLst>
              <a:ext uri="{FF2B5EF4-FFF2-40B4-BE49-F238E27FC236}">
                <a16:creationId xmlns:a16="http://schemas.microsoft.com/office/drawing/2014/main" id="{F35B0851-999E-A14A-833E-62B22443A711}"/>
              </a:ext>
            </a:extLst>
          </p:cNvPr>
          <p:cNvSpPr/>
          <p:nvPr/>
        </p:nvSpPr>
        <p:spPr>
          <a:xfrm>
            <a:off x="4748846" y="1852809"/>
            <a:ext cx="653356" cy="410551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AE810ACC-A359-034A-98FB-981B6C2C8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202" y="1008305"/>
            <a:ext cx="3432540" cy="1786417"/>
          </a:xfrm>
          <a:prstGeom prst="rect">
            <a:avLst/>
          </a:prstGeom>
        </p:spPr>
      </p:pic>
      <p:sp>
        <p:nvSpPr>
          <p:cNvPr id="17" name="Flèche vers la droite 16">
            <a:extLst>
              <a:ext uri="{FF2B5EF4-FFF2-40B4-BE49-F238E27FC236}">
                <a16:creationId xmlns:a16="http://schemas.microsoft.com/office/drawing/2014/main" id="{4C65EB51-0EBB-C442-99D6-813EA8C824AE}"/>
              </a:ext>
            </a:extLst>
          </p:cNvPr>
          <p:cNvSpPr/>
          <p:nvPr/>
        </p:nvSpPr>
        <p:spPr>
          <a:xfrm>
            <a:off x="9094409" y="1901513"/>
            <a:ext cx="653356" cy="410551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6B682C4-E0DE-984A-B747-26B094F8161E}"/>
              </a:ext>
            </a:extLst>
          </p:cNvPr>
          <p:cNvSpPr txBox="1"/>
          <p:nvPr/>
        </p:nvSpPr>
        <p:spPr>
          <a:xfrm>
            <a:off x="10035930" y="1885581"/>
            <a:ext cx="12627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Q-values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574AAA79-D0BC-074E-AD53-82F94FC54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976" y="4694081"/>
            <a:ext cx="1980535" cy="331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Flèche vers la droite 19">
            <a:extLst>
              <a:ext uri="{FF2B5EF4-FFF2-40B4-BE49-F238E27FC236}">
                <a16:creationId xmlns:a16="http://schemas.microsoft.com/office/drawing/2014/main" id="{95E53D7D-D41D-8343-824F-23FB53B81A9A}"/>
              </a:ext>
            </a:extLst>
          </p:cNvPr>
          <p:cNvSpPr/>
          <p:nvPr/>
        </p:nvSpPr>
        <p:spPr>
          <a:xfrm rot="7385026">
            <a:off x="9432402" y="3548948"/>
            <a:ext cx="1207055" cy="410551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D6791FF-B517-9543-8762-E4BC093F633F}"/>
              </a:ext>
            </a:extLst>
          </p:cNvPr>
          <p:cNvSpPr txBox="1"/>
          <p:nvPr/>
        </p:nvSpPr>
        <p:spPr>
          <a:xfrm>
            <a:off x="8271747" y="4628689"/>
            <a:ext cx="12627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Action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1A3A7072-1056-644E-86C7-CE2FFD2EE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152538">
            <a:off x="9145421" y="3404411"/>
            <a:ext cx="1143000" cy="241300"/>
          </a:xfrm>
          <a:prstGeom prst="rect">
            <a:avLst/>
          </a:prstGeom>
        </p:spPr>
      </p:pic>
      <p:sp>
        <p:nvSpPr>
          <p:cNvPr id="27" name="Flèche vers la droite 26">
            <a:extLst>
              <a:ext uri="{FF2B5EF4-FFF2-40B4-BE49-F238E27FC236}">
                <a16:creationId xmlns:a16="http://schemas.microsoft.com/office/drawing/2014/main" id="{16F7E0AB-4470-0042-9604-08C7953BEB84}"/>
              </a:ext>
            </a:extLst>
          </p:cNvPr>
          <p:cNvSpPr/>
          <p:nvPr/>
        </p:nvSpPr>
        <p:spPr>
          <a:xfrm rot="10800000">
            <a:off x="7118472" y="4654804"/>
            <a:ext cx="653356" cy="410551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86C16585-33B7-2744-83AB-8034CA830574}"/>
              </a:ext>
            </a:extLst>
          </p:cNvPr>
          <p:cNvSpPr txBox="1"/>
          <p:nvPr/>
        </p:nvSpPr>
        <p:spPr>
          <a:xfrm>
            <a:off x="2367633" y="5300561"/>
            <a:ext cx="12627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Reward</a:t>
            </a:r>
          </a:p>
        </p:txBody>
      </p:sp>
      <p:sp>
        <p:nvSpPr>
          <p:cNvPr id="30" name="Virage 29">
            <a:extLst>
              <a:ext uri="{FF2B5EF4-FFF2-40B4-BE49-F238E27FC236}">
                <a16:creationId xmlns:a16="http://schemas.microsoft.com/office/drawing/2014/main" id="{5704DCB0-B74E-774E-806A-3CF28ED6A812}"/>
              </a:ext>
            </a:extLst>
          </p:cNvPr>
          <p:cNvSpPr/>
          <p:nvPr/>
        </p:nvSpPr>
        <p:spPr>
          <a:xfrm flipH="1">
            <a:off x="3825823" y="4136277"/>
            <a:ext cx="514853" cy="416398"/>
          </a:xfrm>
          <a:prstGeom prst="ben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Virage 30">
            <a:extLst>
              <a:ext uri="{FF2B5EF4-FFF2-40B4-BE49-F238E27FC236}">
                <a16:creationId xmlns:a16="http://schemas.microsoft.com/office/drawing/2014/main" id="{5F101114-CDB7-4D45-A2C4-62B2CE43449D}"/>
              </a:ext>
            </a:extLst>
          </p:cNvPr>
          <p:cNvSpPr/>
          <p:nvPr/>
        </p:nvSpPr>
        <p:spPr>
          <a:xfrm flipH="1" flipV="1">
            <a:off x="3825823" y="5144693"/>
            <a:ext cx="514853" cy="416398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5901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Image 31" descr="Une image contenant bâtiment, extérieur, terrain, mur&#10;&#10;&#10;&#10;Description générée automatiquement">
            <a:extLst>
              <a:ext uri="{FF2B5EF4-FFF2-40B4-BE49-F238E27FC236}">
                <a16:creationId xmlns:a16="http://schemas.microsoft.com/office/drawing/2014/main" id="{686FB7C3-5B19-5941-863D-929B6986E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417" y="3708650"/>
            <a:ext cx="1383230" cy="1029273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692E40E7-CE9D-DF47-9F5F-AE8AF972DFF1}"/>
              </a:ext>
            </a:extLst>
          </p:cNvPr>
          <p:cNvSpPr/>
          <p:nvPr/>
        </p:nvSpPr>
        <p:spPr>
          <a:xfrm>
            <a:off x="121920" y="731522"/>
            <a:ext cx="11573691" cy="54602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F6FA099-0CE6-8048-8337-DA46855A6865}"/>
              </a:ext>
            </a:extLst>
          </p:cNvPr>
          <p:cNvSpPr txBox="1"/>
          <p:nvPr/>
        </p:nvSpPr>
        <p:spPr>
          <a:xfrm>
            <a:off x="3477322" y="3107225"/>
            <a:ext cx="574474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- s -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4C549875-2683-9F4D-8B67-2475A4F068FB}"/>
              </a:ext>
            </a:extLst>
          </p:cNvPr>
          <p:cNvSpPr txBox="1"/>
          <p:nvPr/>
        </p:nvSpPr>
        <p:spPr>
          <a:xfrm>
            <a:off x="8521804" y="5206967"/>
            <a:ext cx="762627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- a -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DFD3E706-166D-8C44-AD51-3D452D70230A}"/>
              </a:ext>
            </a:extLst>
          </p:cNvPr>
          <p:cNvSpPr txBox="1"/>
          <p:nvPr/>
        </p:nvSpPr>
        <p:spPr>
          <a:xfrm>
            <a:off x="512138" y="4270885"/>
            <a:ext cx="618155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- s’ -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253A7AA-2DE5-0D4B-B3E7-A88D7B773C5E}"/>
              </a:ext>
            </a:extLst>
          </p:cNvPr>
          <p:cNvSpPr txBox="1"/>
          <p:nvPr/>
        </p:nvSpPr>
        <p:spPr>
          <a:xfrm>
            <a:off x="2612145" y="5754886"/>
            <a:ext cx="618155" cy="36933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- r -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24501072-E84C-CA4D-B87C-3504F68B2DAE}"/>
              </a:ext>
            </a:extLst>
          </p:cNvPr>
          <p:cNvSpPr txBox="1"/>
          <p:nvPr/>
        </p:nvSpPr>
        <p:spPr>
          <a:xfrm>
            <a:off x="3230300" y="855781"/>
            <a:ext cx="12627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1BCAB01-4C52-A04E-ACD8-337F177E4494}"/>
              </a:ext>
            </a:extLst>
          </p:cNvPr>
          <p:cNvSpPr txBox="1"/>
          <p:nvPr/>
        </p:nvSpPr>
        <p:spPr>
          <a:xfrm>
            <a:off x="1579299" y="3561795"/>
            <a:ext cx="2681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  <a:p>
            <a:r>
              <a:rPr lang="en-US" dirty="0"/>
              <a:t>|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0B3980C8-DC53-944F-948A-394ADB6E8C8B}"/>
              </a:ext>
            </a:extLst>
          </p:cNvPr>
          <p:cNvSpPr txBox="1"/>
          <p:nvPr/>
        </p:nvSpPr>
        <p:spPr>
          <a:xfrm>
            <a:off x="203305" y="3742263"/>
            <a:ext cx="12627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Next state</a:t>
            </a:r>
          </a:p>
        </p:txBody>
      </p:sp>
      <p:sp>
        <p:nvSpPr>
          <p:cNvPr id="46" name="Flèche droite rayée 45">
            <a:extLst>
              <a:ext uri="{FF2B5EF4-FFF2-40B4-BE49-F238E27FC236}">
                <a16:creationId xmlns:a16="http://schemas.microsoft.com/office/drawing/2014/main" id="{A825B4A2-CB30-F444-9763-C29E885533A0}"/>
              </a:ext>
            </a:extLst>
          </p:cNvPr>
          <p:cNvSpPr/>
          <p:nvPr/>
        </p:nvSpPr>
        <p:spPr>
          <a:xfrm>
            <a:off x="3945075" y="6338937"/>
            <a:ext cx="791201" cy="421873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C95B64A-2C9C-CA46-BA04-92F07D5A527F}"/>
              </a:ext>
            </a:extLst>
          </p:cNvPr>
          <p:cNvSpPr txBox="1"/>
          <p:nvPr/>
        </p:nvSpPr>
        <p:spPr>
          <a:xfrm>
            <a:off x="5066815" y="6338937"/>
            <a:ext cx="224838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 (s, a, r, s’)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80082E-A8D1-F24F-B5B2-CE2FDB9FE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284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D30ECB03-9681-2D40-86FD-EB237575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096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deep Q-learning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B5E00EC-8EB4-8346-8BB6-A4B96BF9EAFF}"/>
              </a:ext>
            </a:extLst>
          </p:cNvPr>
          <p:cNvSpPr txBox="1"/>
          <p:nvPr/>
        </p:nvSpPr>
        <p:spPr>
          <a:xfrm>
            <a:off x="976633" y="1902912"/>
            <a:ext cx="126274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Loss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C238255-F3FE-A244-8EAC-4848C604E1A9}"/>
              </a:ext>
            </a:extLst>
          </p:cNvPr>
          <p:cNvSpPr txBox="1"/>
          <p:nvPr/>
        </p:nvSpPr>
        <p:spPr>
          <a:xfrm>
            <a:off x="2940600" y="1902912"/>
            <a:ext cx="22483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Transitions (s, a, r, s’)</a:t>
            </a:r>
          </a:p>
        </p:txBody>
      </p:sp>
      <p:sp>
        <p:nvSpPr>
          <p:cNvPr id="22" name="Flèche vers la droite 21">
            <a:extLst>
              <a:ext uri="{FF2B5EF4-FFF2-40B4-BE49-F238E27FC236}">
                <a16:creationId xmlns:a16="http://schemas.microsoft.com/office/drawing/2014/main" id="{2C77D30D-59B5-6B42-96F5-C1B70BE014DB}"/>
              </a:ext>
            </a:extLst>
          </p:cNvPr>
          <p:cNvSpPr/>
          <p:nvPr/>
        </p:nvSpPr>
        <p:spPr>
          <a:xfrm>
            <a:off x="5551712" y="1983075"/>
            <a:ext cx="513806" cy="20900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C033CAA-E7A1-544C-A144-2C807A1666AC}"/>
              </a:ext>
            </a:extLst>
          </p:cNvPr>
          <p:cNvSpPr txBox="1"/>
          <p:nvPr/>
        </p:nvSpPr>
        <p:spPr>
          <a:xfrm>
            <a:off x="899160" y="4077926"/>
            <a:ext cx="16859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Replay Buffer</a:t>
            </a: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F65362CA-0FCB-F94A-865A-6255B4A2098A}"/>
              </a:ext>
            </a:extLst>
          </p:cNvPr>
          <p:cNvGrpSpPr/>
          <p:nvPr/>
        </p:nvGrpSpPr>
        <p:grpSpPr>
          <a:xfrm>
            <a:off x="6561907" y="1827129"/>
            <a:ext cx="4456610" cy="1515292"/>
            <a:chOff x="6592389" y="2107474"/>
            <a:chExt cx="4456610" cy="1515292"/>
          </a:xfrm>
        </p:grpSpPr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927DDF22-2D0B-4B40-B93E-D987B62A8A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98418" y="2311181"/>
              <a:ext cx="3904416" cy="322489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225ECB6B-E300-4A49-84DD-658078D11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53576" y="3059261"/>
              <a:ext cx="3594100" cy="317500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E993853-96EB-9941-8434-9E0494563769}"/>
                </a:ext>
              </a:extLst>
            </p:cNvPr>
            <p:cNvSpPr/>
            <p:nvPr/>
          </p:nvSpPr>
          <p:spPr>
            <a:xfrm>
              <a:off x="6592389" y="2107474"/>
              <a:ext cx="4456610" cy="151529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ZoneTexte 30">
            <a:extLst>
              <a:ext uri="{FF2B5EF4-FFF2-40B4-BE49-F238E27FC236}">
                <a16:creationId xmlns:a16="http://schemas.microsoft.com/office/drawing/2014/main" id="{00077C01-C87C-844C-AE0C-6349F77F01A0}"/>
              </a:ext>
            </a:extLst>
          </p:cNvPr>
          <p:cNvSpPr txBox="1"/>
          <p:nvPr/>
        </p:nvSpPr>
        <p:spPr>
          <a:xfrm>
            <a:off x="3079939" y="4077926"/>
            <a:ext cx="41830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Container that stores transitions (s, a, r, s’)</a:t>
            </a:r>
          </a:p>
        </p:txBody>
      </p:sp>
      <p:sp>
        <p:nvSpPr>
          <p:cNvPr id="32" name="Flèche vers la droite 31">
            <a:extLst>
              <a:ext uri="{FF2B5EF4-FFF2-40B4-BE49-F238E27FC236}">
                <a16:creationId xmlns:a16="http://schemas.microsoft.com/office/drawing/2014/main" id="{354D4A10-D954-1E48-9E4C-550B77AAFE96}"/>
              </a:ext>
            </a:extLst>
          </p:cNvPr>
          <p:cNvSpPr/>
          <p:nvPr/>
        </p:nvSpPr>
        <p:spPr>
          <a:xfrm>
            <a:off x="7424056" y="4158089"/>
            <a:ext cx="513806" cy="20900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6CB00DB-7645-164F-99BE-007E73B3AA1B}"/>
              </a:ext>
            </a:extLst>
          </p:cNvPr>
          <p:cNvSpPr txBox="1"/>
          <p:nvPr/>
        </p:nvSpPr>
        <p:spPr>
          <a:xfrm>
            <a:off x="8190409" y="3939426"/>
            <a:ext cx="305235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Decorrelate experiences.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overwriting weights.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84A5974-E663-A34C-8FF5-E881D502E42F}"/>
              </a:ext>
            </a:extLst>
          </p:cNvPr>
          <p:cNvSpPr txBox="1"/>
          <p:nvPr/>
        </p:nvSpPr>
        <p:spPr>
          <a:xfrm>
            <a:off x="899160" y="5119409"/>
            <a:ext cx="168598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7E306B8-D583-8244-8B1E-3E4A5208C923}"/>
              </a:ext>
            </a:extLst>
          </p:cNvPr>
          <p:cNvSpPr txBox="1"/>
          <p:nvPr/>
        </p:nvSpPr>
        <p:spPr>
          <a:xfrm>
            <a:off x="3079939" y="5119409"/>
            <a:ext cx="64559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 on randomly sampled batch of transitions from replay buffer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80641F1-BBDF-F745-AAE9-5AB3ADA47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3304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1">
            <a:extLst>
              <a:ext uri="{FF2B5EF4-FFF2-40B4-BE49-F238E27FC236}">
                <a16:creationId xmlns:a16="http://schemas.microsoft.com/office/drawing/2014/main" id="{D30ECB03-9681-2D40-86FD-EB237575F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60960"/>
            <a:ext cx="9905998" cy="1478570"/>
          </a:xfrm>
        </p:spPr>
        <p:txBody>
          <a:bodyPr/>
          <a:lstStyle/>
          <a:p>
            <a:pPr algn="ctr"/>
            <a:r>
              <a:rPr lang="en-US" dirty="0"/>
              <a:t>DOUBLE deep Q-learning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184A5974-E663-A34C-8FF5-E881D502E42F}"/>
              </a:ext>
            </a:extLst>
          </p:cNvPr>
          <p:cNvSpPr txBox="1"/>
          <p:nvPr/>
        </p:nvSpPr>
        <p:spPr>
          <a:xfrm>
            <a:off x="1381398" y="1582977"/>
            <a:ext cx="19224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 of DQN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C7E306B8-D583-8244-8B1E-3E4A5208C923}"/>
              </a:ext>
            </a:extLst>
          </p:cNvPr>
          <p:cNvSpPr txBox="1"/>
          <p:nvPr/>
        </p:nvSpPr>
        <p:spPr>
          <a:xfrm>
            <a:off x="3672122" y="1539530"/>
            <a:ext cx="645594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Loss </a:t>
            </a:r>
            <a:r>
              <a:rPr lang="en-US" b="1" dirty="0">
                <a:solidFill>
                  <a:srgbClr val="C00000"/>
                </a:solidFill>
              </a:rPr>
              <a:t>oscillates </a:t>
            </a:r>
            <a:r>
              <a:rPr lang="en-US" dirty="0"/>
              <a:t>a lot during training. 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BA91F7C-7A57-D749-90F0-BF75F1593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796" y="3474508"/>
            <a:ext cx="2113295" cy="1099835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D125CEA8-AFF0-874E-95D8-84A4628457E1}"/>
              </a:ext>
            </a:extLst>
          </p:cNvPr>
          <p:cNvSpPr txBox="1"/>
          <p:nvPr/>
        </p:nvSpPr>
        <p:spPr>
          <a:xfrm>
            <a:off x="6301566" y="3933853"/>
            <a:ext cx="1368324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Action </a:t>
            </a:r>
            <a:r>
              <a:rPr lang="en-US" b="1" dirty="0">
                <a:solidFill>
                  <a:srgbClr val="C00000"/>
                </a:solidFill>
              </a:rPr>
              <a:t>“a” </a:t>
            </a:r>
          </a:p>
        </p:txBody>
      </p:sp>
      <p:sp>
        <p:nvSpPr>
          <p:cNvPr id="25" name="Flèche vers la droite 24">
            <a:extLst>
              <a:ext uri="{FF2B5EF4-FFF2-40B4-BE49-F238E27FC236}">
                <a16:creationId xmlns:a16="http://schemas.microsoft.com/office/drawing/2014/main" id="{77746DAB-BA63-3E4D-9973-3E4E9A38D3D4}"/>
              </a:ext>
            </a:extLst>
          </p:cNvPr>
          <p:cNvSpPr/>
          <p:nvPr/>
        </p:nvSpPr>
        <p:spPr>
          <a:xfrm>
            <a:off x="5137545" y="3991998"/>
            <a:ext cx="1055930" cy="20900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C7D2CA87-59DA-4A4B-92A2-4AFC5A219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4797" y="5513626"/>
            <a:ext cx="2113295" cy="1099835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F33FA8A1-B9BE-1A49-B5E3-191234ECE9F6}"/>
              </a:ext>
            </a:extLst>
          </p:cNvPr>
          <p:cNvGrpSpPr/>
          <p:nvPr/>
        </p:nvGrpSpPr>
        <p:grpSpPr>
          <a:xfrm>
            <a:off x="844020" y="2570432"/>
            <a:ext cx="6418216" cy="369332"/>
            <a:chOff x="1143001" y="2502316"/>
            <a:chExt cx="6418216" cy="369332"/>
          </a:xfrm>
        </p:grpSpPr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9AEF76D2-656A-8A44-AC65-1D8B076BA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24617" y="2566578"/>
              <a:ext cx="736600" cy="254000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7FBC87C7-7B2F-AA4D-9C70-026AF92F973D}"/>
                </a:ext>
              </a:extLst>
            </p:cNvPr>
            <p:cNvSpPr txBox="1"/>
            <p:nvPr/>
          </p:nvSpPr>
          <p:spPr>
            <a:xfrm>
              <a:off x="1143001" y="2502316"/>
              <a:ext cx="561485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We choose the action using the </a:t>
              </a:r>
              <a:r>
                <a:rPr lang="en-US" dirty="0">
                  <a:solidFill>
                    <a:srgbClr val="C00000"/>
                  </a:solidFill>
                </a:rPr>
                <a:t>same network</a:t>
              </a:r>
              <a:r>
                <a:rPr lang="en-US" dirty="0"/>
                <a:t> that computes</a:t>
              </a:r>
            </a:p>
          </p:txBody>
        </p:sp>
      </p:grpSp>
      <p:sp>
        <p:nvSpPr>
          <p:cNvPr id="40" name="Flèche vers la droite 39">
            <a:extLst>
              <a:ext uri="{FF2B5EF4-FFF2-40B4-BE49-F238E27FC236}">
                <a16:creationId xmlns:a16="http://schemas.microsoft.com/office/drawing/2014/main" id="{F527E47E-8B99-4844-B0D8-B4DE399503D3}"/>
              </a:ext>
            </a:extLst>
          </p:cNvPr>
          <p:cNvSpPr/>
          <p:nvPr/>
        </p:nvSpPr>
        <p:spPr>
          <a:xfrm>
            <a:off x="7722328" y="2674851"/>
            <a:ext cx="513806" cy="20900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4FC52FA-80BE-2741-90BF-1CF41A721D2A}"/>
              </a:ext>
            </a:extLst>
          </p:cNvPr>
          <p:cNvSpPr txBox="1"/>
          <p:nvPr/>
        </p:nvSpPr>
        <p:spPr>
          <a:xfrm>
            <a:off x="8532221" y="2456188"/>
            <a:ext cx="281575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chase a </a:t>
            </a:r>
            <a:r>
              <a:rPr lang="en-US" dirty="0">
                <a:solidFill>
                  <a:srgbClr val="C00000"/>
                </a:solidFill>
              </a:rPr>
              <a:t>moving target </a:t>
            </a:r>
            <a:r>
              <a:rPr lang="en-US" dirty="0"/>
              <a:t>at each iteration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2385DC9B-4B0C-8248-8A78-099A7982B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544" y="3683005"/>
            <a:ext cx="990033" cy="209007"/>
          </a:xfrm>
          <a:prstGeom prst="rect">
            <a:avLst/>
          </a:prstGeom>
        </p:spPr>
      </p:pic>
      <p:sp>
        <p:nvSpPr>
          <p:cNvPr id="44" name="Flèche vers la droite 43">
            <a:extLst>
              <a:ext uri="{FF2B5EF4-FFF2-40B4-BE49-F238E27FC236}">
                <a16:creationId xmlns:a16="http://schemas.microsoft.com/office/drawing/2014/main" id="{714C7279-A924-BF46-895C-C9845B0674A0}"/>
              </a:ext>
            </a:extLst>
          </p:cNvPr>
          <p:cNvSpPr/>
          <p:nvPr/>
        </p:nvSpPr>
        <p:spPr>
          <a:xfrm>
            <a:off x="5121031" y="5959041"/>
            <a:ext cx="832079" cy="209006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C828D02-5801-6645-B64D-1A6A48AED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5636" y="5834943"/>
            <a:ext cx="5118100" cy="457200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B63DA5C9-3F9F-5044-A4AA-5235FC633830}"/>
              </a:ext>
            </a:extLst>
          </p:cNvPr>
          <p:cNvGrpSpPr/>
          <p:nvPr/>
        </p:nvGrpSpPr>
        <p:grpSpPr>
          <a:xfrm>
            <a:off x="972381" y="3839760"/>
            <a:ext cx="1064215" cy="369332"/>
            <a:chOff x="843942" y="3849781"/>
            <a:chExt cx="1064215" cy="369332"/>
          </a:xfrm>
        </p:grpSpPr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F0ADEADF-270C-DD4F-A199-760FCD923162}"/>
                </a:ext>
              </a:extLst>
            </p:cNvPr>
            <p:cNvSpPr txBox="1"/>
            <p:nvPr/>
          </p:nvSpPr>
          <p:spPr>
            <a:xfrm>
              <a:off x="843942" y="3849781"/>
              <a:ext cx="83238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DQN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670DD794-A9AB-0840-A830-F7860D718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1457" y="3930850"/>
              <a:ext cx="266700" cy="228600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F46C095-A5E0-1D45-BF90-B4E3CB9117A1}"/>
              </a:ext>
            </a:extLst>
          </p:cNvPr>
          <p:cNvGrpSpPr/>
          <p:nvPr/>
        </p:nvGrpSpPr>
        <p:grpSpPr>
          <a:xfrm>
            <a:off x="1058821" y="5704962"/>
            <a:ext cx="1320797" cy="717164"/>
            <a:chOff x="843942" y="5866890"/>
            <a:chExt cx="1320797" cy="717164"/>
          </a:xfrm>
        </p:grpSpPr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B34F2F7D-B74F-CF4B-B856-4AA0FF7B7FB2}"/>
                </a:ext>
              </a:extLst>
            </p:cNvPr>
            <p:cNvSpPr txBox="1"/>
            <p:nvPr/>
          </p:nvSpPr>
          <p:spPr>
            <a:xfrm>
              <a:off x="843942" y="5866890"/>
              <a:ext cx="1320797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Target DQN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B378F7E9-AA8E-E34F-83E1-684A0E1EB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70990" y="6355454"/>
              <a:ext cx="266700" cy="228600"/>
            </a:xfrm>
            <a:prstGeom prst="rect">
              <a:avLst/>
            </a:prstGeom>
          </p:spPr>
        </p:pic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48BF2334-4D75-F742-A774-D9E98D4155F0}"/>
              </a:ext>
            </a:extLst>
          </p:cNvPr>
          <p:cNvSpPr txBox="1"/>
          <p:nvPr/>
        </p:nvSpPr>
        <p:spPr>
          <a:xfrm>
            <a:off x="2342606" y="4889577"/>
            <a:ext cx="2361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copy weights each     steps</a:t>
            </a:r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52476526-5A07-3249-874E-75328CFB4820}"/>
              </a:ext>
            </a:extLst>
          </p:cNvPr>
          <p:cNvCxnSpPr/>
          <p:nvPr/>
        </p:nvCxnSpPr>
        <p:spPr>
          <a:xfrm flipV="1">
            <a:off x="3450773" y="4574343"/>
            <a:ext cx="0" cy="2782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65E509E4-5AD6-C048-B1BE-6F5A606472E0}"/>
              </a:ext>
            </a:extLst>
          </p:cNvPr>
          <p:cNvCxnSpPr>
            <a:cxnSpLocks/>
          </p:cNvCxnSpPr>
          <p:nvPr/>
        </p:nvCxnSpPr>
        <p:spPr>
          <a:xfrm>
            <a:off x="3450773" y="5237214"/>
            <a:ext cx="0" cy="2764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Image 52">
            <a:extLst>
              <a:ext uri="{FF2B5EF4-FFF2-40B4-BE49-F238E27FC236}">
                <a16:creationId xmlns:a16="http://schemas.microsoft.com/office/drawing/2014/main" id="{42F2F342-B419-E044-A43F-2270046B90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4694" y="5019122"/>
            <a:ext cx="127000" cy="114300"/>
          </a:xfrm>
          <a:prstGeom prst="rect">
            <a:avLst/>
          </a:prstGeom>
        </p:spPr>
      </p:pic>
      <p:sp>
        <p:nvSpPr>
          <p:cNvPr id="54" name="Virage 53">
            <a:extLst>
              <a:ext uri="{FF2B5EF4-FFF2-40B4-BE49-F238E27FC236}">
                <a16:creationId xmlns:a16="http://schemas.microsoft.com/office/drawing/2014/main" id="{D9A56CC5-F38D-2542-98DE-82D482F6E619}"/>
              </a:ext>
            </a:extLst>
          </p:cNvPr>
          <p:cNvSpPr/>
          <p:nvPr/>
        </p:nvSpPr>
        <p:spPr>
          <a:xfrm rot="5400000">
            <a:off x="8505196" y="4195001"/>
            <a:ext cx="933992" cy="582345"/>
          </a:xfrm>
          <a:prstGeom prst="ben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6D6ADE-A7E6-3D47-BFD4-D546FBF25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51651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Papi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6299</TotalTime>
  <Words>1001</Words>
  <Application>Microsoft Macintosh PowerPoint</Application>
  <PresentationFormat>Widescreen</PresentationFormat>
  <Paragraphs>217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Tw Cen MT</vt:lpstr>
      <vt:lpstr>Circuit</vt:lpstr>
      <vt:lpstr>Thème Office</vt:lpstr>
      <vt:lpstr>Deep reinforcement learning applied to doom</vt:lpstr>
      <vt:lpstr>Project</vt:lpstr>
      <vt:lpstr>Brief recap</vt:lpstr>
      <vt:lpstr>Exact solution</vt:lpstr>
      <vt:lpstr>deep reinforcement learning</vt:lpstr>
      <vt:lpstr>Value based methods</vt:lpstr>
      <vt:lpstr>DEEP Q-LEARNING</vt:lpstr>
      <vt:lpstr>deep Q-learning</vt:lpstr>
      <vt:lpstr>DOUBLE deep Q-learning</vt:lpstr>
      <vt:lpstr>PowerPoint Presentation</vt:lpstr>
      <vt:lpstr>PRIORITIZED EXPERIENCE REPLAY</vt:lpstr>
      <vt:lpstr>PowerPoint Presentation</vt:lpstr>
      <vt:lpstr>HYBRID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EXPERIMENTS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Mehdi Boubnan</dc:creator>
  <cp:lastModifiedBy>MADHAV RAJESH</cp:lastModifiedBy>
  <cp:revision>159</cp:revision>
  <dcterms:created xsi:type="dcterms:W3CDTF">2019-01-14T15:48:43Z</dcterms:created>
  <dcterms:modified xsi:type="dcterms:W3CDTF">2021-11-06T15:46:19Z</dcterms:modified>
</cp:coreProperties>
</file>